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5" r:id="rId4"/>
    <p:sldMasterId id="2147483697" r:id="rId5"/>
    <p:sldMasterId id="2147483709" r:id="rId6"/>
  </p:sldMasterIdLst>
  <p:notesMasterIdLst>
    <p:notesMasterId r:id="rId121"/>
  </p:notesMasterIdLst>
  <p:sldIdLst>
    <p:sldId id="257" r:id="rId7"/>
    <p:sldId id="258" r:id="rId8"/>
    <p:sldId id="259" r:id="rId9"/>
    <p:sldId id="312" r:id="rId10"/>
    <p:sldId id="308" r:id="rId11"/>
    <p:sldId id="298" r:id="rId12"/>
    <p:sldId id="299" r:id="rId13"/>
    <p:sldId id="300" r:id="rId14"/>
    <p:sldId id="313" r:id="rId15"/>
    <p:sldId id="297" r:id="rId16"/>
    <p:sldId id="309" r:id="rId17"/>
    <p:sldId id="310" r:id="rId18"/>
    <p:sldId id="262" r:id="rId19"/>
    <p:sldId id="263" r:id="rId20"/>
    <p:sldId id="264" r:id="rId21"/>
    <p:sldId id="265" r:id="rId22"/>
    <p:sldId id="261" r:id="rId23"/>
    <p:sldId id="260" r:id="rId24"/>
    <p:sldId id="268" r:id="rId25"/>
    <p:sldId id="269" r:id="rId26"/>
    <p:sldId id="270" r:id="rId27"/>
    <p:sldId id="271" r:id="rId28"/>
    <p:sldId id="272" r:id="rId29"/>
    <p:sldId id="307" r:id="rId30"/>
    <p:sldId id="275" r:id="rId31"/>
    <p:sldId id="273" r:id="rId32"/>
    <p:sldId id="274" r:id="rId33"/>
    <p:sldId id="285" r:id="rId34"/>
    <p:sldId id="286" r:id="rId35"/>
    <p:sldId id="303" r:id="rId36"/>
    <p:sldId id="304" r:id="rId37"/>
    <p:sldId id="287" r:id="rId38"/>
    <p:sldId id="311" r:id="rId39"/>
    <p:sldId id="305" r:id="rId40"/>
    <p:sldId id="306" r:id="rId41"/>
    <p:sldId id="288" r:id="rId42"/>
    <p:sldId id="301" r:id="rId43"/>
    <p:sldId id="296" r:id="rId44"/>
    <p:sldId id="291" r:id="rId45"/>
    <p:sldId id="292" r:id="rId46"/>
    <p:sldId id="314" r:id="rId47"/>
    <p:sldId id="302" r:id="rId48"/>
    <p:sldId id="293" r:id="rId49"/>
    <p:sldId id="315" r:id="rId50"/>
    <p:sldId id="331" r:id="rId51"/>
    <p:sldId id="316" r:id="rId52"/>
    <p:sldId id="294" r:id="rId53"/>
    <p:sldId id="320" r:id="rId54"/>
    <p:sldId id="295" r:id="rId55"/>
    <p:sldId id="317" r:id="rId56"/>
    <p:sldId id="318" r:id="rId57"/>
    <p:sldId id="319" r:id="rId58"/>
    <p:sldId id="321" r:id="rId59"/>
    <p:sldId id="323" r:id="rId60"/>
    <p:sldId id="324" r:id="rId61"/>
    <p:sldId id="325" r:id="rId62"/>
    <p:sldId id="327" r:id="rId63"/>
    <p:sldId id="330" r:id="rId64"/>
    <p:sldId id="328" r:id="rId65"/>
    <p:sldId id="329" r:id="rId66"/>
    <p:sldId id="322" r:id="rId67"/>
    <p:sldId id="326" r:id="rId68"/>
    <p:sldId id="332" r:id="rId69"/>
    <p:sldId id="333" r:id="rId70"/>
    <p:sldId id="334" r:id="rId71"/>
    <p:sldId id="335" r:id="rId72"/>
    <p:sldId id="337" r:id="rId73"/>
    <p:sldId id="338" r:id="rId74"/>
    <p:sldId id="339" r:id="rId75"/>
    <p:sldId id="340" r:id="rId76"/>
    <p:sldId id="343" r:id="rId77"/>
    <p:sldId id="341" r:id="rId78"/>
    <p:sldId id="342" r:id="rId79"/>
    <p:sldId id="344" r:id="rId80"/>
    <p:sldId id="345" r:id="rId81"/>
    <p:sldId id="347" r:id="rId82"/>
    <p:sldId id="348" r:id="rId83"/>
    <p:sldId id="349" r:id="rId84"/>
    <p:sldId id="351" r:id="rId85"/>
    <p:sldId id="353" r:id="rId86"/>
    <p:sldId id="350" r:id="rId87"/>
    <p:sldId id="352" r:id="rId88"/>
    <p:sldId id="354" r:id="rId89"/>
    <p:sldId id="355" r:id="rId90"/>
    <p:sldId id="356" r:id="rId91"/>
    <p:sldId id="357" r:id="rId92"/>
    <p:sldId id="358" r:id="rId93"/>
    <p:sldId id="359" r:id="rId94"/>
    <p:sldId id="346" r:id="rId95"/>
    <p:sldId id="360" r:id="rId96"/>
    <p:sldId id="385" r:id="rId97"/>
    <p:sldId id="361" r:id="rId98"/>
    <p:sldId id="386" r:id="rId99"/>
    <p:sldId id="364" r:id="rId100"/>
    <p:sldId id="365" r:id="rId101"/>
    <p:sldId id="366" r:id="rId102"/>
    <p:sldId id="367" r:id="rId103"/>
    <p:sldId id="368" r:id="rId104"/>
    <p:sldId id="387" r:id="rId105"/>
    <p:sldId id="384" r:id="rId106"/>
    <p:sldId id="362" r:id="rId107"/>
    <p:sldId id="372" r:id="rId108"/>
    <p:sldId id="371" r:id="rId109"/>
    <p:sldId id="373" r:id="rId110"/>
    <p:sldId id="374" r:id="rId111"/>
    <p:sldId id="375" r:id="rId112"/>
    <p:sldId id="363" r:id="rId113"/>
    <p:sldId id="378" r:id="rId114"/>
    <p:sldId id="376" r:id="rId115"/>
    <p:sldId id="377" r:id="rId116"/>
    <p:sldId id="379" r:id="rId117"/>
    <p:sldId id="383" r:id="rId118"/>
    <p:sldId id="380" r:id="rId119"/>
    <p:sldId id="382"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3399FF"/>
    <a:srgbClr val="6699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100" d="100"/>
          <a:sy n="100" d="100"/>
        </p:scale>
        <p:origin x="-294" y="-29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2D4274-87DF-4E09-A4BA-1CB0BD88554C}" type="datetimeFigureOut">
              <a:rPr lang="en-US" smtClean="0"/>
              <a:pPr/>
              <a:t>4/6/2023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715D0E-634C-4C22-A162-A3916555E90F}" type="slidenum">
              <a:rPr lang="en-US" smtClean="0"/>
              <a:pPr/>
              <a:t>‹#›</a:t>
            </a:fld>
            <a:endParaRPr lang="en-US"/>
          </a:p>
        </p:txBody>
      </p:sp>
    </p:spTree>
    <p:extLst>
      <p:ext uri="{BB962C8B-B14F-4D97-AF65-F5344CB8AC3E}">
        <p14:creationId xmlns:p14="http://schemas.microsoft.com/office/powerpoint/2010/main" val="118218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2DC14CB-50CA-462E-A477-1F9640E901E1}" type="slidenum">
              <a:rPr lang="en-US" smtClean="0"/>
              <a:pPr/>
              <a:t>14</a:t>
            </a:fld>
            <a:endParaRPr lang="en-US" smtClean="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ru-RU"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CFB294-A09F-4F5C-9DBD-E4F5BF5B5E2C}" type="slidenum">
              <a:rPr lang="ar-SA"/>
              <a:pPr/>
              <a:t>50</a:t>
            </a:fld>
            <a:endParaRPr lang="en-US"/>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46412311-9360-455D-AD2E-FF814341A5A9}" type="slidenum">
              <a:rPr lang="en-US" smtClean="0"/>
              <a:pPr/>
              <a:t>15</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ru-RU"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F58CEC25-4862-4B29-A420-9A938F46DD1F}" type="slidenum">
              <a:rPr lang="en-US" smtClean="0"/>
              <a:pPr/>
              <a:t>16</a:t>
            </a:fld>
            <a:endParaRPr lang="en-US" smtClean="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ru-RU"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1EE67804-26CE-47C9-9114-898328B8D8C2}" type="slidenum">
              <a:rPr lang="ar-SA" altLang="ar-JO" smtClean="0"/>
              <a:pPr/>
              <a:t>19</a:t>
            </a:fld>
            <a:endParaRPr lang="en-US" altLang="ar-JO" smtClean="0"/>
          </a:p>
        </p:txBody>
      </p:sp>
      <p:sp>
        <p:nvSpPr>
          <p:cNvPr id="70659" name="Rectangle 2"/>
          <p:cNvSpPr>
            <a:spLocks noGrp="1" noRot="1" noChangeAspect="1" noChangeArrowheads="1" noTextEdit="1"/>
          </p:cNvSpPr>
          <p:nvPr>
            <p:ph type="sldImg"/>
          </p:nvPr>
        </p:nvSpPr>
        <p:spPr>
          <a:solidFill>
            <a:srgbClr val="FFFFFF"/>
          </a:solidFill>
          <a:ln/>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062A3F22-987B-451B-B5F7-095211E94E4B}" type="slidenum">
              <a:rPr lang="ar-SA" altLang="ar-JO" smtClean="0"/>
              <a:pPr/>
              <a:t>20</a:t>
            </a:fld>
            <a:endParaRPr lang="en-US" altLang="ar-JO" smtClean="0"/>
          </a:p>
        </p:txBody>
      </p:sp>
      <p:sp>
        <p:nvSpPr>
          <p:cNvPr id="71683" name="Rectangle 2"/>
          <p:cNvSpPr>
            <a:spLocks noGrp="1" noRot="1" noChangeAspect="1" noChangeArrowheads="1" noTextEdit="1"/>
          </p:cNvSpPr>
          <p:nvPr>
            <p:ph type="sldImg"/>
          </p:nvPr>
        </p:nvSpPr>
        <p:spPr>
          <a:solidFill>
            <a:srgbClr val="FFFFFF"/>
          </a:solidFill>
          <a:ln/>
        </p:spPr>
      </p:sp>
      <p:sp>
        <p:nvSpPr>
          <p:cNvPr id="7168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6EAB5D6B-C7D0-4464-A2D5-B2C3D052A884}" type="slidenum">
              <a:rPr lang="ar-SA" altLang="ar-JO" smtClean="0"/>
              <a:pPr/>
              <a:t>21</a:t>
            </a:fld>
            <a:endParaRPr lang="en-US" altLang="ar-JO" smtClean="0"/>
          </a:p>
        </p:txBody>
      </p:sp>
      <p:sp>
        <p:nvSpPr>
          <p:cNvPr id="72707" name="Rectangle 2"/>
          <p:cNvSpPr>
            <a:spLocks noGrp="1" noRot="1" noChangeAspect="1" noChangeArrowheads="1" noTextEdit="1"/>
          </p:cNvSpPr>
          <p:nvPr>
            <p:ph type="sldImg"/>
          </p:nvPr>
        </p:nvSpPr>
        <p:spPr>
          <a:solidFill>
            <a:srgbClr val="FFFFFF"/>
          </a:solidFill>
          <a:ln/>
        </p:spPr>
      </p:sp>
      <p:sp>
        <p:nvSpPr>
          <p:cNvPr id="727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2C11F1-098B-48C5-A706-92B484D75700}" type="slidenum">
              <a:rPr lang="ar-SA" altLang="ar-JO" smtClean="0"/>
              <a:pPr/>
              <a:t>22</a:t>
            </a:fld>
            <a:endParaRPr lang="en-US" altLang="ar-JO" smtClean="0"/>
          </a:p>
        </p:txBody>
      </p:sp>
      <p:sp>
        <p:nvSpPr>
          <p:cNvPr id="73731" name="Rectangle 2"/>
          <p:cNvSpPr>
            <a:spLocks noGrp="1" noRot="1" noChangeAspect="1" noChangeArrowheads="1" noTextEdit="1"/>
          </p:cNvSpPr>
          <p:nvPr>
            <p:ph type="sldImg"/>
          </p:nvPr>
        </p:nvSpPr>
        <p:spPr>
          <a:solidFill>
            <a:srgbClr val="FFFFFF"/>
          </a:solidFill>
          <a:ln/>
        </p:spPr>
      </p:sp>
      <p:sp>
        <p:nvSpPr>
          <p:cNvPr id="7373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36043A63-CE64-4629-9127-05008DF3AD3D}" type="slidenum">
              <a:rPr lang="ar-SA" altLang="ar-JO" smtClean="0"/>
              <a:pPr/>
              <a:t>23</a:t>
            </a:fld>
            <a:endParaRPr lang="en-US" altLang="ar-JO" smtClean="0"/>
          </a:p>
        </p:txBody>
      </p:sp>
      <p:sp>
        <p:nvSpPr>
          <p:cNvPr id="74755" name="Rectangle 2"/>
          <p:cNvSpPr>
            <a:spLocks noGrp="1" noRot="1" noChangeAspect="1" noChangeArrowheads="1" noTextEdit="1"/>
          </p:cNvSpPr>
          <p:nvPr>
            <p:ph type="sldImg"/>
          </p:nvPr>
        </p:nvSpPr>
        <p:spPr>
          <a:solidFill>
            <a:srgbClr val="FFFFFF"/>
          </a:solidFill>
          <a:ln/>
        </p:spPr>
      </p:sp>
      <p:sp>
        <p:nvSpPr>
          <p:cNvPr id="747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62880B-0A30-472A-B818-0D7E8978ACD2}" type="slidenum">
              <a:rPr lang="ar-SA"/>
              <a:pPr/>
              <a:t>46</a:t>
            </a:fld>
            <a:endParaRPr lang="en-US"/>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502A6AE-C328-4E8E-8573-9CAF24C6B9A5}" type="datetimeFigureOut">
              <a:rPr lang="en-US" smtClean="0"/>
              <a:pPr/>
              <a:t>4/6/2023</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9476B81-4B76-4201-9ABE-B6434618C53E}" type="slidenum">
              <a:rPr lang="en-US" smtClean="0"/>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E9476B81-4B76-4201-9ABE-B6434618C53E}" type="slidenum">
              <a:rPr lang="en-US" smtClean="0"/>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9476B81-4B76-4201-9ABE-B6434618C53E}" type="slidenum">
              <a:rPr lang="en-US" smtClean="0"/>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502A6AE-C328-4E8E-8573-9CAF24C6B9A5}" type="datetimeFigureOut">
              <a:rPr lang="en-US" smtClean="0"/>
              <a:pPr/>
              <a:t>4/6/2023</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E9476B81-4B76-4201-9ABE-B6434618C53E}" type="slidenum">
              <a:rPr lang="en-US" smtClean="0"/>
              <a:pPr/>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502A6AE-C328-4E8E-8573-9CAF24C6B9A5}"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E9476B81-4B76-4201-9ABE-B6434618C53E}"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B502A6AE-C328-4E8E-8573-9CAF24C6B9A5}"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E9476B81-4B76-4201-9ABE-B6434618C53E}"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E9476B81-4B76-4201-9ABE-B6434618C53E}" type="slidenum">
              <a:rPr lang="en-US" smtClean="0"/>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E9476B81-4B76-4201-9ABE-B6434618C53E}" type="slidenum">
              <a:rPr lang="en-US" smtClean="0"/>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E9476B81-4B76-4201-9ABE-B6434618C53E}" type="slidenum">
              <a:rPr lang="en-US" smtClean="0"/>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3A8CF31-FB09-4039-A152-1F5F3BAAB2BF}"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502A6AE-C328-4E8E-8573-9CAF24C6B9A5}" type="datetimeFigureOut">
              <a:rPr lang="en-US" smtClean="0"/>
              <a:pPr/>
              <a:t>4/6/2023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E9476B81-4B76-4201-9ABE-B6434618C53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E9476B81-4B76-4201-9ABE-B6434618C53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502A6AE-C328-4E8E-8573-9CAF24C6B9A5}"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476B81-4B76-4201-9ABE-B6434618C53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502A6AE-C328-4E8E-8573-9CAF24C6B9A5}"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2A6AE-C328-4E8E-8573-9CAF24C6B9A5}"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E9476B81-4B76-4201-9ABE-B6434618C53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502A6AE-C328-4E8E-8573-9CAF24C6B9A5}" type="datetimeFigureOut">
              <a:rPr lang="en-US" smtClean="0"/>
              <a:pPr/>
              <a:t>4/6/2023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E9476B81-4B76-4201-9ABE-B6434618C53E}"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9476B81-4B76-4201-9ABE-B6434618C53E}"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9476B81-4B76-4201-9ABE-B6434618C53E}"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9476B81-4B76-4201-9ABE-B6434618C53E}"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E9476B81-4B76-4201-9ABE-B6434618C53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E9476B81-4B76-4201-9ABE-B6434618C53E}"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E9476B81-4B76-4201-9ABE-B6434618C53E}" type="slidenum">
              <a:rPr lang="en-US" smtClean="0"/>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9476B81-4B76-4201-9ABE-B6434618C53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E9476B81-4B76-4201-9ABE-B6434618C53E}"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9476B81-4B76-4201-9ABE-B6434618C53E}" type="slidenum">
              <a:rPr lang="en-US" smtClean="0"/>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9476B81-4B76-4201-9ABE-B6434618C53E}" type="slidenum">
              <a:rPr lang="en-US" smtClean="0"/>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B502A6AE-C328-4E8E-8573-9CAF24C6B9A5}" type="datetimeFigureOut">
              <a:rPr lang="en-US" smtClean="0"/>
              <a:pPr/>
              <a:t>4/6/2023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E9476B81-4B76-4201-9ABE-B6434618C53E}" type="slidenum">
              <a:rPr lang="en-US" smtClean="0"/>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02A6AE-C328-4E8E-8573-9CAF24C6B9A5}"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B502A6AE-C328-4E8E-8573-9CAF24C6B9A5}" type="datetimeFigureOut">
              <a:rPr lang="en-US" smtClean="0"/>
              <a:pPr/>
              <a:t>4/6/2023</a:t>
            </a:fld>
            <a:endParaRPr lang="en-US"/>
          </a:p>
        </p:txBody>
      </p:sp>
      <p:sp>
        <p:nvSpPr>
          <p:cNvPr id="27" name="Slide Number Placeholder 26"/>
          <p:cNvSpPr>
            <a:spLocks noGrp="1"/>
          </p:cNvSpPr>
          <p:nvPr>
            <p:ph type="sldNum" sz="quarter" idx="11"/>
          </p:nvPr>
        </p:nvSpPr>
        <p:spPr/>
        <p:txBody>
          <a:bodyPr rtlCol="0"/>
          <a:lstStyle/>
          <a:p>
            <a:fld id="{E9476B81-4B76-4201-9ABE-B6434618C53E}" type="slidenum">
              <a:rPr lang="en-US" smtClean="0"/>
              <a:pPr/>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B502A6AE-C328-4E8E-8573-9CAF24C6B9A5}" type="datetimeFigureOut">
              <a:rPr lang="en-US" smtClean="0"/>
              <a:pPr/>
              <a:t>4/6/2023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E9476B81-4B76-4201-9ABE-B6434618C53E}" type="slidenum">
              <a:rPr lang="en-US" smtClean="0"/>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2A6AE-C328-4E8E-8573-9CAF24C6B9A5}"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B502A6AE-C328-4E8E-8573-9CAF24C6B9A5}" type="datetimeFigureOut">
              <a:rPr lang="en-US" smtClean="0"/>
              <a:pPr/>
              <a:t>4/6/2023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E9476B81-4B76-4201-9ABE-B6434618C53E}"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E9476B81-4B76-4201-9ABE-B6434618C53E}"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02A6AE-C328-4E8E-8573-9CAF24C6B9A5}"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B502A6AE-C328-4E8E-8573-9CAF24C6B9A5}" type="datetimeFigureOut">
              <a:rPr lang="en-US" smtClean="0"/>
              <a:pPr/>
              <a:t>4/6/2023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476B81-4B76-4201-9ABE-B6434618C53E}"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502A6AE-C328-4E8E-8573-9CAF24C6B9A5}" type="datetimeFigureOut">
              <a:rPr lang="en-US" smtClean="0"/>
              <a:pPr/>
              <a:t>4/6/2023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2A6AE-C328-4E8E-8573-9CAF24C6B9A5}"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E9476B81-4B76-4201-9ABE-B6434618C53E}"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502A6AE-C328-4E8E-8573-9CAF24C6B9A5}" type="datetimeFigureOut">
              <a:rPr lang="en-US" smtClean="0"/>
              <a:pPr/>
              <a:t>4/6/2023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02A6AE-C328-4E8E-8573-9CAF24C6B9A5}" type="datetimeFigureOut">
              <a:rPr lang="en-US" smtClean="0"/>
              <a:pPr/>
              <a:t>4/6/2023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02A6AE-C328-4E8E-8573-9CAF24C6B9A5}" type="datetimeFigureOut">
              <a:rPr lang="en-US" smtClean="0"/>
              <a:pPr/>
              <a:t>4/6/2023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476B81-4B76-4201-9ABE-B6434618C5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4.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2A6AE-C328-4E8E-8573-9CAF24C6B9A5}" type="datetimeFigureOut">
              <a:rPr lang="en-US" smtClean="0"/>
              <a:pPr/>
              <a:t>4/6/2023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476B81-4B76-4201-9ABE-B6434618C5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B502A6AE-C328-4E8E-8573-9CAF24C6B9A5}" type="datetimeFigureOut">
              <a:rPr lang="en-US" smtClean="0"/>
              <a:pPr/>
              <a:t>4/6/2023</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E9476B81-4B76-4201-9ABE-B6434618C53E}" type="slidenum">
              <a:rPr lang="en-US" smtClean="0"/>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B502A6AE-C328-4E8E-8573-9CAF24C6B9A5}" type="datetimeFigureOut">
              <a:rPr lang="en-US" smtClean="0"/>
              <a:pPr/>
              <a:t>4/6/2023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9476B81-4B76-4201-9ABE-B6434618C5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B502A6AE-C328-4E8E-8573-9CAF24C6B9A5}" type="datetimeFigureOut">
              <a:rPr lang="en-US" smtClean="0"/>
              <a:pPr/>
              <a:t>4/6/2023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E9476B81-4B76-4201-9ABE-B6434618C5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B502A6AE-C328-4E8E-8573-9CAF24C6B9A5}" type="datetimeFigureOut">
              <a:rPr lang="en-US" smtClean="0"/>
              <a:pPr/>
              <a:t>4/6/2023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E9476B81-4B76-4201-9ABE-B6434618C5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B502A6AE-C328-4E8E-8573-9CAF24C6B9A5}" type="datetimeFigureOut">
              <a:rPr lang="en-US" smtClean="0"/>
              <a:pPr/>
              <a:t>4/6/2023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E9476B81-4B76-4201-9ABE-B6434618C5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s://www.youtube.com/watch?v=PzEWHH2v3TE" TargetMode="External"/><Relationship Id="rId2" Type="http://schemas.openxmlformats.org/officeDocument/2006/relationships/hyperlink" Target="https://www.javatpoint.com/artificial-intelligence-tutorial" TargetMode="External"/><Relationship Id="rId1" Type="http://schemas.openxmlformats.org/officeDocument/2006/relationships/slideLayout" Target="../slideLayouts/slideLayout13.xml"/><Relationship Id="rId5" Type="http://schemas.openxmlformats.org/officeDocument/2006/relationships/hyperlink" Target="http://www.norvig.com/" TargetMode="External"/><Relationship Id="rId4" Type="http://schemas.openxmlformats.org/officeDocument/2006/relationships/hyperlink" Target="http://www.cs.berkeley.edu/~russel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3528" y="332656"/>
            <a:ext cx="8420472" cy="1810460"/>
          </a:xfrm>
          <a:prstGeom prst="rect">
            <a:avLst/>
          </a:prstGeom>
          <a:solidFill>
            <a:schemeClr val="tx2">
              <a:lumMod val="40000"/>
              <a:lumOff val="60000"/>
            </a:schemeClr>
          </a:solidFill>
        </p:spPr>
        <p:txBody>
          <a:bodyPr>
            <a:noAutofit/>
          </a:bodyPr>
          <a:lstStyle/>
          <a:p>
            <a:pPr algn="ctr"/>
            <a:r>
              <a:rPr lang="en-US" sz="4800" b="1" dirty="0" smtClean="0">
                <a:solidFill>
                  <a:srgbClr val="002060"/>
                </a:solidFill>
              </a:rPr>
              <a:t>ARTIFICIAL  INTELLIGENCE</a:t>
            </a:r>
          </a:p>
          <a:p>
            <a:pPr algn="ctr"/>
            <a:r>
              <a:rPr lang="en-IN" sz="3600" b="1" dirty="0" smtClean="0">
                <a:solidFill>
                  <a:srgbClr val="FF0000"/>
                </a:solidFill>
                <a:latin typeface="Cambria" pitchFamily="18" charset="0"/>
                <a:ea typeface="Cambria" pitchFamily="18" charset="0"/>
              </a:rPr>
              <a:t>Unit-I: </a:t>
            </a:r>
            <a:r>
              <a:rPr lang="en-US" sz="3600" b="1" dirty="0">
                <a:solidFill>
                  <a:srgbClr val="FF0000"/>
                </a:solidFill>
                <a:latin typeface="Cambria" pitchFamily="18" charset="0"/>
                <a:ea typeface="Cambria" pitchFamily="18" charset="0"/>
              </a:rPr>
              <a:t>Introduction</a:t>
            </a:r>
            <a:endParaRPr lang="en-IN" sz="3600" b="1" dirty="0">
              <a:solidFill>
                <a:srgbClr val="FF0000"/>
              </a:solidFill>
              <a:latin typeface="Cambria" pitchFamily="18" charset="0"/>
              <a:ea typeface="Cambria" pitchFamily="18" charset="0"/>
            </a:endParaRPr>
          </a:p>
          <a:p>
            <a:pPr algn="ctr"/>
            <a:endParaRPr lang="en-IN" sz="3200" b="1" dirty="0" smtClean="0">
              <a:solidFill>
                <a:srgbClr val="002060"/>
              </a:solidFill>
              <a:latin typeface="Cambria" pitchFamily="18" charset="0"/>
              <a:ea typeface="Cambria"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IN" sz="4800" b="1" i="0" u="none" strike="noStrike" kern="1200" cap="none" spc="0" normalizeH="0" baseline="0" noProof="0" dirty="0">
              <a:ln>
                <a:noFill/>
              </a:ln>
              <a:solidFill>
                <a:srgbClr val="FF0000"/>
              </a:solidFill>
              <a:effectLst/>
              <a:uLnTx/>
              <a:uFillTx/>
              <a:latin typeface="AR CENA" pitchFamily="2" charset="0"/>
              <a:ea typeface="+mj-ea"/>
              <a:cs typeface="+mj-cs"/>
            </a:endParaRPr>
          </a:p>
        </p:txBody>
      </p:sp>
      <p:sp>
        <p:nvSpPr>
          <p:cNvPr id="5" name="Subtitle 2"/>
          <p:cNvSpPr txBox="1">
            <a:spLocks/>
          </p:cNvSpPr>
          <p:nvPr/>
        </p:nvSpPr>
        <p:spPr bwMode="auto">
          <a:xfrm>
            <a:off x="0" y="4005064"/>
            <a:ext cx="9194800" cy="663575"/>
          </a:xfrm>
          <a:prstGeom prst="rect">
            <a:avLst/>
          </a:prstGeom>
          <a:noFill/>
          <a:ln w="9525">
            <a:noFill/>
            <a:miter lim="800000"/>
            <a:headEnd/>
            <a:tailEnd/>
          </a:ln>
        </p:spPr>
        <p:txBody>
          <a:bodyPr/>
          <a:lstStyle/>
          <a:p>
            <a:pPr algn="ctr" defTabSz="457200">
              <a:buClr>
                <a:schemeClr val="accent1"/>
              </a:buClr>
              <a:buSzPct val="80000"/>
              <a:buFont typeface="Wingdings 3" pitchFamily="18" charset="2"/>
              <a:buNone/>
            </a:pPr>
            <a:endParaRPr lang="en-IN" sz="2800" b="1" dirty="0">
              <a:solidFill>
                <a:srgbClr val="002060"/>
              </a:solidFill>
              <a:latin typeface="Agency FB" pitchFamily="34" charset="0"/>
            </a:endParaRPr>
          </a:p>
        </p:txBody>
      </p:sp>
      <p:pic>
        <p:nvPicPr>
          <p:cNvPr id="3077" name="Picture 5"/>
          <p:cNvPicPr>
            <a:picLocks noChangeAspect="1" noChangeArrowheads="1"/>
          </p:cNvPicPr>
          <p:nvPr/>
        </p:nvPicPr>
        <p:blipFill>
          <a:blip r:embed="rId2"/>
          <a:srcRect/>
          <a:stretch>
            <a:fillRect/>
          </a:stretch>
        </p:blipFill>
        <p:spPr bwMode="auto">
          <a:xfrm>
            <a:off x="285720" y="2143116"/>
            <a:ext cx="5810250" cy="1714500"/>
          </a:xfrm>
          <a:prstGeom prst="rect">
            <a:avLst/>
          </a:prstGeom>
          <a:noFill/>
          <a:ln w="9525">
            <a:noFill/>
            <a:miter lim="800000"/>
            <a:headEnd/>
            <a:tailEnd/>
          </a:ln>
          <a:effectLst/>
        </p:spPr>
      </p:pic>
      <p:pic>
        <p:nvPicPr>
          <p:cNvPr id="3080" name="Picture 8"/>
          <p:cNvPicPr>
            <a:picLocks noChangeAspect="1" noChangeArrowheads="1"/>
          </p:cNvPicPr>
          <p:nvPr/>
        </p:nvPicPr>
        <p:blipFill>
          <a:blip r:embed="rId3"/>
          <a:srcRect/>
          <a:stretch>
            <a:fillRect/>
          </a:stretch>
        </p:blipFill>
        <p:spPr bwMode="auto">
          <a:xfrm>
            <a:off x="6110315" y="2071679"/>
            <a:ext cx="2605089" cy="1785949"/>
          </a:xfrm>
          <a:prstGeom prst="rect">
            <a:avLst/>
          </a:prstGeom>
          <a:noFill/>
          <a:ln w="9525">
            <a:noFill/>
            <a:miter lim="800000"/>
            <a:headEnd/>
            <a:tailEnd/>
          </a:ln>
          <a:effectLst/>
        </p:spPr>
      </p:pic>
    </p:spTree>
    <p:extLst>
      <p:ext uri="{BB962C8B-B14F-4D97-AF65-F5344CB8AC3E}">
        <p14:creationId xmlns:p14="http://schemas.microsoft.com/office/powerpoint/2010/main" val="2575822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Intelligence and </a:t>
            </a:r>
            <a:r>
              <a:rPr lang="en-US" sz="3200" b="1" dirty="0" smtClean="0">
                <a:solidFill>
                  <a:srgbClr val="FF0000"/>
                </a:solidFill>
              </a:rPr>
              <a:t>Artificial Intelligence  </a:t>
            </a:r>
            <a:r>
              <a:rPr lang="en-US" sz="3200" dirty="0" smtClean="0">
                <a:latin typeface="Bahnschrift Light SemiCondensed" pitchFamily="34" charset="0"/>
              </a:rPr>
              <a:t>(</a:t>
            </a:r>
            <a:r>
              <a:rPr lang="en-IN" sz="3200" b="1" dirty="0" smtClean="0">
                <a:solidFill>
                  <a:schemeClr val="accent3">
                    <a:lumMod val="50000"/>
                  </a:schemeClr>
                </a:solidFill>
              </a:rPr>
              <a:t>AI)</a:t>
            </a:r>
            <a:endParaRPr lang="en-US" sz="3200" dirty="0" smtClean="0">
              <a:solidFill>
                <a:schemeClr val="accent3">
                  <a:lumMod val="50000"/>
                </a:schemeClr>
              </a:solidFill>
            </a:endParaRPr>
          </a:p>
        </p:txBody>
      </p:sp>
      <p:sp>
        <p:nvSpPr>
          <p:cNvPr id="13315" name="Rectangle 3"/>
          <p:cNvSpPr>
            <a:spLocks noGrp="1" noChangeArrowheads="1"/>
          </p:cNvSpPr>
          <p:nvPr>
            <p:ph sz="quarter" idx="1"/>
          </p:nvPr>
        </p:nvSpPr>
        <p:spPr>
          <a:xfrm>
            <a:off x="285720" y="1428736"/>
            <a:ext cx="8643998" cy="5014886"/>
          </a:xfrm>
        </p:spPr>
        <p:txBody>
          <a:bodyPr>
            <a:noAutofit/>
          </a:bodyPr>
          <a:lstStyle/>
          <a:p>
            <a:r>
              <a:rPr lang="en-US" sz="3200" b="1" dirty="0" smtClean="0">
                <a:latin typeface="Bahnschrift Light SemiCondensed" pitchFamily="34" charset="0"/>
              </a:rPr>
              <a:t>Intelligence</a:t>
            </a:r>
            <a:r>
              <a:rPr lang="en-US" sz="3200" dirty="0" smtClean="0">
                <a:latin typeface="Bahnschrift Light SemiCondensed" pitchFamily="34" charset="0"/>
              </a:rPr>
              <a:t> is the ability to </a:t>
            </a:r>
            <a:r>
              <a:rPr lang="en-US" sz="3200" b="1" dirty="0" smtClean="0">
                <a:solidFill>
                  <a:srgbClr val="FF0000"/>
                </a:solidFill>
                <a:latin typeface="Bahnschrift Light SemiCondensed" pitchFamily="34" charset="0"/>
              </a:rPr>
              <a:t>acquire, understand </a:t>
            </a:r>
            <a:r>
              <a:rPr lang="en-US" sz="3200" dirty="0" smtClean="0">
                <a:latin typeface="Bahnschrift Light SemiCondensed" pitchFamily="34" charset="0"/>
              </a:rPr>
              <a:t>and </a:t>
            </a:r>
            <a:r>
              <a:rPr lang="en-US" sz="3200" b="1" dirty="0" smtClean="0">
                <a:solidFill>
                  <a:srgbClr val="FF0000"/>
                </a:solidFill>
                <a:latin typeface="Bahnschrift Light SemiCondensed" pitchFamily="34" charset="0"/>
              </a:rPr>
              <a:t>apply</a:t>
            </a:r>
            <a:r>
              <a:rPr lang="en-US" sz="3200" dirty="0" smtClean="0">
                <a:latin typeface="Bahnschrift Light SemiCondensed" pitchFamily="34" charset="0"/>
              </a:rPr>
              <a:t> the knowledge to </a:t>
            </a:r>
            <a:r>
              <a:rPr lang="en-US" sz="3200" dirty="0" smtClean="0">
                <a:solidFill>
                  <a:srgbClr val="FF0000"/>
                </a:solidFill>
                <a:latin typeface="Bahnschrift Light SemiCondensed" pitchFamily="34" charset="0"/>
              </a:rPr>
              <a:t>achieve goals </a:t>
            </a:r>
            <a:r>
              <a:rPr lang="en-US" sz="3200" dirty="0" smtClean="0">
                <a:latin typeface="Bahnschrift Light SemiCondensed" pitchFamily="34" charset="0"/>
              </a:rPr>
              <a:t>in the world</a:t>
            </a:r>
          </a:p>
          <a:p>
            <a:pPr>
              <a:buNone/>
            </a:pPr>
            <a:r>
              <a:rPr lang="en-US" sz="3200" b="1" dirty="0" smtClean="0">
                <a:solidFill>
                  <a:srgbClr val="FF0000"/>
                </a:solidFill>
                <a:latin typeface="Bahnschrift Light SemiCondensed" pitchFamily="34" charset="0"/>
              </a:rPr>
              <a:t>              Acquire </a:t>
            </a:r>
            <a:r>
              <a:rPr lang="en-US" sz="3200" b="1" dirty="0" smtClean="0">
                <a:solidFill>
                  <a:srgbClr val="FF0000"/>
                </a:solidFill>
                <a:latin typeface="Bahnschrift Light SemiCondensed" pitchFamily="34" charset="0"/>
                <a:sym typeface="Wingdings" pitchFamily="2" charset="2"/>
              </a:rPr>
              <a:t> Understand  Apply  GOAL</a:t>
            </a:r>
            <a:endParaRPr lang="en-US" sz="3200" dirty="0" smtClean="0">
              <a:latin typeface="Bahnschrift Light SemiCondensed" pitchFamily="34" charset="0"/>
            </a:endParaRPr>
          </a:p>
          <a:p>
            <a:r>
              <a:rPr lang="en-US" sz="3200" dirty="0" smtClean="0">
                <a:latin typeface="Bahnschrift Light SemiCondensed" pitchFamily="34" charset="0"/>
              </a:rPr>
              <a:t>On the other hand, </a:t>
            </a:r>
            <a:r>
              <a:rPr lang="en-US" sz="3200" b="1" dirty="0" smtClean="0">
                <a:latin typeface="Bahnschrift Light SemiCondensed" pitchFamily="34" charset="0"/>
              </a:rPr>
              <a:t>Artificial intelligence </a:t>
            </a:r>
            <a:r>
              <a:rPr lang="en-US" sz="3200" dirty="0" smtClean="0">
                <a:latin typeface="Bahnschrift Light SemiCondensed" pitchFamily="34" charset="0"/>
              </a:rPr>
              <a:t>(AI) is the study of how to make </a:t>
            </a:r>
            <a:r>
              <a:rPr lang="en-US" sz="3200" b="1" dirty="0" smtClean="0">
                <a:solidFill>
                  <a:srgbClr val="FF0000"/>
                </a:solidFill>
                <a:latin typeface="Bahnschrift Light SemiCondensed" pitchFamily="34" charset="0"/>
              </a:rPr>
              <a:t>computers</a:t>
            </a:r>
            <a:r>
              <a:rPr lang="en-US" sz="3200" dirty="0" smtClean="0">
                <a:latin typeface="Bahnschrift Light SemiCondensed" pitchFamily="34" charset="0"/>
              </a:rPr>
              <a:t> do things which, at the moment, people do better</a:t>
            </a:r>
          </a:p>
          <a:p>
            <a:pPr>
              <a:lnSpc>
                <a:spcPct val="120000"/>
              </a:lnSpc>
              <a:buNone/>
            </a:pPr>
            <a:r>
              <a:rPr lang="en-US" sz="2400" dirty="0" smtClean="0">
                <a:latin typeface="Bahnschrift SemiBold SemiConden" pitchFamily="34" charset="0"/>
              </a:rPr>
              <a:t>    </a:t>
            </a:r>
            <a:endParaRPr lang="en-US" sz="1400" dirty="0" smtClean="0"/>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53250" name="Picture 2" descr="How to Boost FPS &amp; Optimize Windows for Gaming | AVG"/>
          <p:cNvPicPr>
            <a:picLocks noChangeAspect="1" noChangeArrowheads="1"/>
          </p:cNvPicPr>
          <p:nvPr/>
        </p:nvPicPr>
        <p:blipFill>
          <a:blip r:embed="rId2"/>
          <a:srcRect/>
          <a:stretch>
            <a:fillRect/>
          </a:stretch>
        </p:blipFill>
        <p:spPr bwMode="auto">
          <a:xfrm>
            <a:off x="6215074" y="4714884"/>
            <a:ext cx="2857488" cy="207167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Heuristics </a:t>
            </a:r>
            <a:r>
              <a:rPr lang="en-US" b="1" dirty="0" smtClean="0"/>
              <a:t> Function …h(n)</a:t>
            </a:r>
            <a:endParaRPr lang="en-IN" b="1" dirty="0"/>
          </a:p>
        </p:txBody>
      </p:sp>
      <p:sp>
        <p:nvSpPr>
          <p:cNvPr id="3" name="Content Placeholder 2"/>
          <p:cNvSpPr>
            <a:spLocks noGrp="1"/>
          </p:cNvSpPr>
          <p:nvPr>
            <p:ph sz="quarter" idx="1"/>
          </p:nvPr>
        </p:nvSpPr>
        <p:spPr>
          <a:xfrm>
            <a:off x="301752" y="1527048"/>
            <a:ext cx="8503920" cy="5214320"/>
          </a:xfrm>
        </p:spPr>
        <p:txBody>
          <a:bodyPr>
            <a:normAutofit fontScale="85000" lnSpcReduction="20000"/>
          </a:bodyPr>
          <a:lstStyle/>
          <a:p>
            <a:r>
              <a:rPr lang="en-US" dirty="0" smtClean="0"/>
              <a:t> </a:t>
            </a:r>
            <a:r>
              <a:rPr lang="en-US" dirty="0"/>
              <a:t>Heuristic is a function which is used in Informed Search, and it finds the </a:t>
            </a:r>
            <a:r>
              <a:rPr lang="en-US" b="1" dirty="0"/>
              <a:t>most promising </a:t>
            </a:r>
            <a:r>
              <a:rPr lang="en-US" b="1" dirty="0" smtClean="0"/>
              <a:t> path</a:t>
            </a:r>
            <a:r>
              <a:rPr lang="en-US" dirty="0"/>
              <a:t>. </a:t>
            </a:r>
            <a:endParaRPr lang="en-US" dirty="0" smtClean="0"/>
          </a:p>
          <a:p>
            <a:r>
              <a:rPr lang="en-US" dirty="0" smtClean="0"/>
              <a:t>It </a:t>
            </a:r>
            <a:r>
              <a:rPr lang="en-US" dirty="0"/>
              <a:t>takes the </a:t>
            </a:r>
            <a:r>
              <a:rPr lang="en-US" b="1" dirty="0"/>
              <a:t>current state </a:t>
            </a:r>
            <a:r>
              <a:rPr lang="en-US" dirty="0"/>
              <a:t>of the agent as its input and produces the estimation of how close agent is from the goal. </a:t>
            </a:r>
            <a:endParaRPr lang="en-US" dirty="0" smtClean="0"/>
          </a:p>
          <a:p>
            <a:r>
              <a:rPr lang="en-US" dirty="0" smtClean="0"/>
              <a:t>The </a:t>
            </a:r>
            <a:r>
              <a:rPr lang="en-US" dirty="0"/>
              <a:t>heuristic method, however, might not always give the best solution, but it </a:t>
            </a:r>
            <a:r>
              <a:rPr lang="en-US" b="1" dirty="0"/>
              <a:t>guaranteed</a:t>
            </a:r>
            <a:r>
              <a:rPr lang="en-US" dirty="0"/>
              <a:t> to find a </a:t>
            </a:r>
            <a:r>
              <a:rPr lang="en-US" b="1" dirty="0"/>
              <a:t>good</a:t>
            </a:r>
            <a:r>
              <a:rPr lang="en-US" dirty="0"/>
              <a:t> </a:t>
            </a:r>
            <a:r>
              <a:rPr lang="en-US" b="1" dirty="0"/>
              <a:t>solution</a:t>
            </a:r>
            <a:r>
              <a:rPr lang="en-US" dirty="0"/>
              <a:t> in reasonable </a:t>
            </a:r>
            <a:r>
              <a:rPr lang="en-US" b="1" dirty="0"/>
              <a:t>time</a:t>
            </a:r>
            <a:r>
              <a:rPr lang="en-US" dirty="0" smtClean="0"/>
              <a:t>.</a:t>
            </a:r>
          </a:p>
          <a:p>
            <a:r>
              <a:rPr lang="en-US" dirty="0" smtClean="0"/>
              <a:t> </a:t>
            </a:r>
            <a:r>
              <a:rPr lang="en-US" dirty="0"/>
              <a:t>Heuristic function </a:t>
            </a:r>
            <a:r>
              <a:rPr lang="en-US" b="1" dirty="0">
                <a:solidFill>
                  <a:srgbClr val="FF0000"/>
                </a:solidFill>
              </a:rPr>
              <a:t>estimates</a:t>
            </a:r>
            <a:r>
              <a:rPr lang="en-US" dirty="0">
                <a:solidFill>
                  <a:srgbClr val="FF0000"/>
                </a:solidFill>
              </a:rPr>
              <a:t> </a:t>
            </a:r>
            <a:r>
              <a:rPr lang="en-US" dirty="0"/>
              <a:t>how </a:t>
            </a:r>
            <a:r>
              <a:rPr lang="en-US" b="1" dirty="0"/>
              <a:t>close</a:t>
            </a:r>
            <a:r>
              <a:rPr lang="en-US" dirty="0"/>
              <a:t> a state is to the </a:t>
            </a:r>
            <a:r>
              <a:rPr lang="en-US" b="1" dirty="0"/>
              <a:t>goal</a:t>
            </a:r>
            <a:r>
              <a:rPr lang="en-US" dirty="0"/>
              <a:t>. It is represented by </a:t>
            </a:r>
            <a:r>
              <a:rPr lang="en-US" b="1" dirty="0">
                <a:solidFill>
                  <a:srgbClr val="FF0000"/>
                </a:solidFill>
              </a:rPr>
              <a:t>h(n)</a:t>
            </a:r>
            <a:r>
              <a:rPr lang="en-US" dirty="0"/>
              <a:t>, and it calculates the cost of an optimal path between the pair of states. </a:t>
            </a:r>
            <a:endParaRPr lang="en-US" dirty="0" smtClean="0"/>
          </a:p>
          <a:p>
            <a:r>
              <a:rPr lang="en-US" dirty="0" smtClean="0"/>
              <a:t>The </a:t>
            </a:r>
            <a:r>
              <a:rPr lang="en-US" dirty="0"/>
              <a:t>value of the heuristic function is always positive</a:t>
            </a:r>
            <a:r>
              <a:rPr lang="en-US" dirty="0" smtClean="0"/>
              <a:t>.</a:t>
            </a:r>
          </a:p>
          <a:p>
            <a:pPr marL="0" indent="0">
              <a:buNone/>
            </a:pPr>
            <a:r>
              <a:rPr lang="en-IN" b="1" dirty="0" smtClean="0"/>
              <a:t>               h(n</a:t>
            </a:r>
            <a:r>
              <a:rPr lang="en-IN" b="1" dirty="0"/>
              <a:t>) &lt;= h*(n)</a:t>
            </a:r>
            <a:r>
              <a:rPr lang="en-IN" dirty="0"/>
              <a:t>  </a:t>
            </a:r>
            <a:endParaRPr lang="en-IN" dirty="0" smtClean="0"/>
          </a:p>
          <a:p>
            <a:pPr marL="0" indent="0">
              <a:buNone/>
            </a:pPr>
            <a:r>
              <a:rPr lang="en-US" dirty="0"/>
              <a:t>Here h(n) is heuristic cost, and h*(n) is the estimated cost. Hence heuristic cost should be less than or equal to the estimated cost.</a:t>
            </a:r>
            <a:endParaRPr lang="en-IN" dirty="0" smtClean="0"/>
          </a:p>
          <a:p>
            <a:pPr marL="0" indent="0">
              <a:buNone/>
            </a:pPr>
            <a:endParaRPr lang="en-IN" dirty="0"/>
          </a:p>
        </p:txBody>
      </p:sp>
    </p:spTree>
    <p:extLst>
      <p:ext uri="{BB962C8B-B14F-4D97-AF65-F5344CB8AC3E}">
        <p14:creationId xmlns:p14="http://schemas.microsoft.com/office/powerpoint/2010/main" val="29749357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Best-First Search</a:t>
            </a:r>
            <a:endParaRPr lang="en-IN" b="1" dirty="0"/>
          </a:p>
        </p:txBody>
      </p:sp>
      <p:sp>
        <p:nvSpPr>
          <p:cNvPr id="3" name="Content Placeholder 2"/>
          <p:cNvSpPr>
            <a:spLocks noGrp="1"/>
          </p:cNvSpPr>
          <p:nvPr>
            <p:ph sz="quarter" idx="1"/>
          </p:nvPr>
        </p:nvSpPr>
        <p:spPr/>
        <p:txBody>
          <a:bodyPr>
            <a:normAutofit/>
          </a:bodyPr>
          <a:lstStyle/>
          <a:p>
            <a:r>
              <a:rPr lang="en-US" dirty="0"/>
              <a:t>Greedy best-first search algorithm always selects the </a:t>
            </a:r>
            <a:r>
              <a:rPr lang="en-US" b="1" dirty="0"/>
              <a:t>path</a:t>
            </a:r>
            <a:r>
              <a:rPr lang="en-US" dirty="0"/>
              <a:t> which appears </a:t>
            </a:r>
            <a:r>
              <a:rPr lang="en-US" b="1" dirty="0"/>
              <a:t>best</a:t>
            </a:r>
            <a:r>
              <a:rPr lang="en-US" dirty="0"/>
              <a:t> at that </a:t>
            </a:r>
            <a:r>
              <a:rPr lang="en-US" b="1" dirty="0"/>
              <a:t>moment</a:t>
            </a:r>
            <a:r>
              <a:rPr lang="en-US" dirty="0"/>
              <a:t>. </a:t>
            </a:r>
            <a:endParaRPr lang="en-US" dirty="0" smtClean="0"/>
          </a:p>
          <a:p>
            <a:r>
              <a:rPr lang="en-US" dirty="0" smtClean="0"/>
              <a:t>It </a:t>
            </a:r>
            <a:r>
              <a:rPr lang="en-US" dirty="0"/>
              <a:t>is the </a:t>
            </a:r>
            <a:r>
              <a:rPr lang="en-US" b="1" dirty="0"/>
              <a:t>combination</a:t>
            </a:r>
            <a:r>
              <a:rPr lang="en-US" dirty="0"/>
              <a:t> of depth-first search and breadth-first search algorithms. </a:t>
            </a:r>
            <a:endParaRPr lang="en-US" dirty="0" smtClean="0"/>
          </a:p>
          <a:p>
            <a:r>
              <a:rPr lang="en-US" dirty="0" smtClean="0"/>
              <a:t>It </a:t>
            </a:r>
            <a:r>
              <a:rPr lang="en-US" dirty="0"/>
              <a:t>uses the heuristic </a:t>
            </a:r>
            <a:r>
              <a:rPr lang="en-US" b="1" dirty="0"/>
              <a:t>function</a:t>
            </a:r>
            <a:r>
              <a:rPr lang="en-US" dirty="0"/>
              <a:t> and </a:t>
            </a:r>
            <a:r>
              <a:rPr lang="en-US" b="1" dirty="0"/>
              <a:t>search</a:t>
            </a:r>
            <a:r>
              <a:rPr lang="en-US" dirty="0"/>
              <a:t>. </a:t>
            </a:r>
            <a:endParaRPr lang="en-US" dirty="0" smtClean="0"/>
          </a:p>
          <a:p>
            <a:r>
              <a:rPr lang="en-US" dirty="0" smtClean="0"/>
              <a:t>Best-first </a:t>
            </a:r>
            <a:r>
              <a:rPr lang="en-US" dirty="0"/>
              <a:t>search allows us to take the advantages of both algorithms. </a:t>
            </a:r>
            <a:endParaRPr lang="en-US" dirty="0" smtClean="0"/>
          </a:p>
          <a:p>
            <a:r>
              <a:rPr lang="en-US" dirty="0" smtClean="0"/>
              <a:t>With </a:t>
            </a:r>
            <a:r>
              <a:rPr lang="en-US" dirty="0"/>
              <a:t>the help of best-first search, at each step, we can choose the most promising node. </a:t>
            </a:r>
            <a:r>
              <a:rPr lang="en-US" dirty="0" smtClean="0"/>
              <a:t> </a:t>
            </a:r>
            <a:endParaRPr lang="en-IN" dirty="0"/>
          </a:p>
        </p:txBody>
      </p:sp>
    </p:spTree>
    <p:extLst>
      <p:ext uri="{BB962C8B-B14F-4D97-AF65-F5344CB8AC3E}">
        <p14:creationId xmlns:p14="http://schemas.microsoft.com/office/powerpoint/2010/main" val="27987254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Best-First Search</a:t>
            </a:r>
            <a:endParaRPr lang="en-IN" b="1" dirty="0"/>
          </a:p>
        </p:txBody>
      </p:sp>
      <p:sp>
        <p:nvSpPr>
          <p:cNvPr id="3" name="Content Placeholder 2"/>
          <p:cNvSpPr>
            <a:spLocks noGrp="1"/>
          </p:cNvSpPr>
          <p:nvPr>
            <p:ph sz="quarter" idx="1"/>
          </p:nvPr>
        </p:nvSpPr>
        <p:spPr/>
        <p:txBody>
          <a:bodyPr>
            <a:normAutofit/>
          </a:bodyPr>
          <a:lstStyle/>
          <a:p>
            <a:r>
              <a:rPr lang="en-US" dirty="0" smtClean="0"/>
              <a:t>In </a:t>
            </a:r>
            <a:r>
              <a:rPr lang="en-US" dirty="0"/>
              <a:t>the best first search algorithm, we expand the node which is closest to the goal node and the closest cost is estimated by heuristic function, i.e</a:t>
            </a:r>
            <a:r>
              <a:rPr lang="en-US" dirty="0" smtClean="0"/>
              <a:t>.</a:t>
            </a:r>
          </a:p>
          <a:p>
            <a:pPr marL="0" indent="0">
              <a:buNone/>
            </a:pPr>
            <a:r>
              <a:rPr lang="en-IN" dirty="0" smtClean="0"/>
              <a:t>                    </a:t>
            </a:r>
            <a:r>
              <a:rPr lang="en-IN" b="1" dirty="0"/>
              <a:t>f</a:t>
            </a:r>
            <a:r>
              <a:rPr lang="en-IN" b="1" dirty="0" smtClean="0"/>
              <a:t>(n</a:t>
            </a:r>
            <a:r>
              <a:rPr lang="en-IN" b="1" dirty="0"/>
              <a:t>)= </a:t>
            </a:r>
            <a:r>
              <a:rPr lang="en-IN" b="1" dirty="0" smtClean="0"/>
              <a:t>h(n)</a:t>
            </a:r>
            <a:endParaRPr lang="en-IN" dirty="0" smtClean="0"/>
          </a:p>
          <a:p>
            <a:pPr marL="0" indent="0">
              <a:buNone/>
            </a:pPr>
            <a:r>
              <a:rPr lang="en-US" dirty="0" smtClean="0"/>
              <a:t>Where</a:t>
            </a:r>
            <a:r>
              <a:rPr lang="en-US" dirty="0"/>
              <a:t>, h(n)= estimated cost from node n to the goal.</a:t>
            </a:r>
            <a:endParaRPr lang="en-IN" dirty="0"/>
          </a:p>
        </p:txBody>
      </p:sp>
    </p:spTree>
    <p:extLst>
      <p:ext uri="{BB962C8B-B14F-4D97-AF65-F5344CB8AC3E}">
        <p14:creationId xmlns:p14="http://schemas.microsoft.com/office/powerpoint/2010/main" val="37696842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Generic Best-First</a:t>
            </a:r>
            <a:r>
              <a:rPr lang="en-US" b="1" dirty="0"/>
              <a:t> </a:t>
            </a:r>
            <a:r>
              <a:rPr lang="en-US" b="1" dirty="0" smtClean="0"/>
              <a:t>Search</a:t>
            </a:r>
            <a:endParaRPr lang="en-IN" b="1" dirty="0"/>
          </a:p>
        </p:txBody>
      </p:sp>
      <p:sp>
        <p:nvSpPr>
          <p:cNvPr id="3" name="Content Placeholder 2"/>
          <p:cNvSpPr>
            <a:spLocks noGrp="1"/>
          </p:cNvSpPr>
          <p:nvPr>
            <p:ph sz="quarter" idx="1"/>
          </p:nvPr>
        </p:nvSpPr>
        <p:spPr>
          <a:xfrm>
            <a:off x="301752" y="1527048"/>
            <a:ext cx="8503920" cy="5330952"/>
          </a:xfrm>
        </p:spPr>
        <p:txBody>
          <a:bodyPr>
            <a:normAutofit fontScale="85000" lnSpcReduction="10000"/>
          </a:bodyPr>
          <a:lstStyle/>
          <a:p>
            <a:r>
              <a:rPr lang="en-US" b="1" dirty="0"/>
              <a:t>Step 1:</a:t>
            </a:r>
            <a:r>
              <a:rPr lang="en-US" dirty="0"/>
              <a:t> Place the starting node into the OPEN list.</a:t>
            </a:r>
          </a:p>
          <a:p>
            <a:r>
              <a:rPr lang="en-US" b="1" dirty="0"/>
              <a:t>Step 2:</a:t>
            </a:r>
            <a:r>
              <a:rPr lang="en-US" dirty="0"/>
              <a:t> If the OPEN list is empty, Stop and return failure.</a:t>
            </a:r>
          </a:p>
          <a:p>
            <a:r>
              <a:rPr lang="en-US" b="1" dirty="0"/>
              <a:t>Step 3:</a:t>
            </a:r>
            <a:r>
              <a:rPr lang="en-US" dirty="0"/>
              <a:t> Remove the node n, from the OPEN list which has the lowest value of h(n), and places it in the CLOSED list.</a:t>
            </a:r>
          </a:p>
          <a:p>
            <a:r>
              <a:rPr lang="en-US" b="1" dirty="0"/>
              <a:t>Step 4:</a:t>
            </a:r>
            <a:r>
              <a:rPr lang="en-US" dirty="0"/>
              <a:t> Expand the node n, and generate the successors of node n.</a:t>
            </a:r>
          </a:p>
          <a:p>
            <a:r>
              <a:rPr lang="en-US" b="1" dirty="0"/>
              <a:t>Step 5:</a:t>
            </a:r>
            <a:r>
              <a:rPr lang="en-US" dirty="0"/>
              <a:t> Check each successor of node n, and find whether any node is a goal node or not. If any successor node is goal node, then return success and terminate the search, else proceed to Step 6.</a:t>
            </a:r>
          </a:p>
          <a:p>
            <a:r>
              <a:rPr lang="en-US" b="1" dirty="0"/>
              <a:t>Step 6:</a:t>
            </a:r>
            <a:r>
              <a:rPr lang="en-US" dirty="0"/>
              <a:t> For each successor node, algorithm checks for evaluation function f(n), and then check if the node has been in either OPEN or CLOSED list. If the node has not been in both list, then add it to the OPEN list.</a:t>
            </a:r>
          </a:p>
          <a:p>
            <a:r>
              <a:rPr lang="en-US" b="1" dirty="0"/>
              <a:t>Step 7:</a:t>
            </a:r>
            <a:r>
              <a:rPr lang="en-US" dirty="0"/>
              <a:t> Return to Step 2</a:t>
            </a:r>
            <a:r>
              <a:rPr lang="en-US" dirty="0" smtClean="0"/>
              <a:t>.</a:t>
            </a:r>
            <a:endParaRPr lang="en-US" dirty="0"/>
          </a:p>
        </p:txBody>
      </p:sp>
    </p:spTree>
    <p:extLst>
      <p:ext uri="{BB962C8B-B14F-4D97-AF65-F5344CB8AC3E}">
        <p14:creationId xmlns:p14="http://schemas.microsoft.com/office/powerpoint/2010/main" val="42318475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Generic Best-First</a:t>
            </a:r>
            <a:r>
              <a:rPr lang="en-US" b="1" dirty="0"/>
              <a:t> </a:t>
            </a:r>
            <a:r>
              <a:rPr lang="en-US" b="1" dirty="0" smtClean="0"/>
              <a:t>Search</a:t>
            </a:r>
            <a:endParaRPr lang="en-IN" b="1" dirty="0"/>
          </a:p>
        </p:txBody>
      </p:sp>
      <p:sp>
        <p:nvSpPr>
          <p:cNvPr id="3" name="Content Placeholder 2"/>
          <p:cNvSpPr>
            <a:spLocks noGrp="1"/>
          </p:cNvSpPr>
          <p:nvPr>
            <p:ph sz="quarter" idx="1"/>
          </p:nvPr>
        </p:nvSpPr>
        <p:spPr>
          <a:xfrm>
            <a:off x="301752" y="1527048"/>
            <a:ext cx="8503920" cy="5330952"/>
          </a:xfrm>
        </p:spPr>
        <p:txBody>
          <a:bodyPr>
            <a:normAutofit/>
          </a:bodyPr>
          <a:lstStyle/>
          <a:p>
            <a:r>
              <a:rPr lang="en-US" dirty="0"/>
              <a:t>Consider the below search problem, and we will traverse it using greedy best-first search. At each iteration, each node is expanded using evaluation function f(n)=h(n) </a:t>
            </a:r>
            <a:r>
              <a:rPr lang="en-US" dirty="0" smtClean="0"/>
              <a:t>, </a:t>
            </a:r>
          </a:p>
          <a:p>
            <a:pPr marL="0" indent="0">
              <a:buNone/>
            </a:pPr>
            <a:r>
              <a:rPr lang="en-US" dirty="0"/>
              <a:t> </a:t>
            </a:r>
            <a:r>
              <a:rPr lang="en-US" dirty="0" smtClean="0"/>
              <a:t>    </a:t>
            </a:r>
            <a:r>
              <a:rPr lang="en-US" dirty="0"/>
              <a:t>which is given in </a:t>
            </a:r>
            <a:endParaRPr lang="en-US" dirty="0" smtClean="0"/>
          </a:p>
          <a:p>
            <a:pPr marL="0" indent="0">
              <a:buNone/>
            </a:pPr>
            <a:r>
              <a:rPr lang="en-US" dirty="0"/>
              <a:t> </a:t>
            </a:r>
            <a:r>
              <a:rPr lang="en-US" dirty="0" smtClean="0"/>
              <a:t>     the table.</a:t>
            </a:r>
          </a:p>
          <a:p>
            <a:endParaRPr lang="en-US"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852936"/>
            <a:ext cx="5267697" cy="3900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87065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Generic Best-First</a:t>
            </a:r>
            <a:r>
              <a:rPr lang="en-US" b="1" dirty="0"/>
              <a:t> </a:t>
            </a:r>
            <a:r>
              <a:rPr lang="en-US" b="1" dirty="0" smtClean="0"/>
              <a:t>Search</a:t>
            </a:r>
            <a:endParaRPr lang="en-IN" b="1" dirty="0"/>
          </a:p>
        </p:txBody>
      </p:sp>
      <p:sp>
        <p:nvSpPr>
          <p:cNvPr id="3" name="Content Placeholder 2"/>
          <p:cNvSpPr>
            <a:spLocks noGrp="1"/>
          </p:cNvSpPr>
          <p:nvPr>
            <p:ph sz="quarter" idx="1"/>
          </p:nvPr>
        </p:nvSpPr>
        <p:spPr>
          <a:xfrm>
            <a:off x="301752" y="1527048"/>
            <a:ext cx="4054224" cy="5330952"/>
          </a:xfrm>
        </p:spPr>
        <p:txBody>
          <a:bodyPr>
            <a:normAutofit/>
          </a:bodyPr>
          <a:lstStyle/>
          <a:p>
            <a:r>
              <a:rPr lang="en-US" dirty="0"/>
              <a:t> In this search example, we are using two lists which are </a:t>
            </a:r>
            <a:r>
              <a:rPr lang="en-US" b="1" dirty="0"/>
              <a:t>OPEN</a:t>
            </a:r>
            <a:r>
              <a:rPr lang="en-US" dirty="0"/>
              <a:t> and </a:t>
            </a:r>
            <a:r>
              <a:rPr lang="en-US" b="1" dirty="0"/>
              <a:t>CLOSED</a:t>
            </a:r>
            <a:r>
              <a:rPr lang="en-US" dirty="0"/>
              <a:t> Lists. </a:t>
            </a:r>
            <a:endParaRPr lang="en-US" dirty="0" smtClean="0"/>
          </a:p>
          <a:p>
            <a:r>
              <a:rPr lang="en-US" dirty="0" smtClean="0"/>
              <a:t>Following </a:t>
            </a:r>
            <a:r>
              <a:rPr lang="en-US" dirty="0"/>
              <a:t>are the iteration for traversing the above example.</a:t>
            </a:r>
            <a:endParaRPr lang="en-US" dirty="0" smtClean="0"/>
          </a:p>
          <a:p>
            <a:endParaRPr lang="en-US" dirty="0"/>
          </a:p>
        </p:txBody>
      </p:sp>
      <p:pic>
        <p:nvPicPr>
          <p:cNvPr id="38914" name="Picture 2" descr="Informed Search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4756770"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0948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Generic Best-First</a:t>
            </a:r>
            <a:r>
              <a:rPr lang="en-US" b="1" dirty="0"/>
              <a:t> </a:t>
            </a:r>
            <a:r>
              <a:rPr lang="en-US" b="1" dirty="0" smtClean="0"/>
              <a:t>Search</a:t>
            </a:r>
            <a:endParaRPr lang="en-IN" b="1" dirty="0"/>
          </a:p>
        </p:txBody>
      </p:sp>
      <p:sp>
        <p:nvSpPr>
          <p:cNvPr id="3" name="Content Placeholder 2"/>
          <p:cNvSpPr>
            <a:spLocks noGrp="1"/>
          </p:cNvSpPr>
          <p:nvPr>
            <p:ph sz="quarter" idx="1"/>
          </p:nvPr>
        </p:nvSpPr>
        <p:spPr>
          <a:xfrm>
            <a:off x="301752" y="1527048"/>
            <a:ext cx="8374704" cy="5330952"/>
          </a:xfrm>
        </p:spPr>
        <p:txBody>
          <a:bodyPr>
            <a:normAutofit/>
          </a:bodyPr>
          <a:lstStyle/>
          <a:p>
            <a:r>
              <a:rPr lang="en-US" b="1" dirty="0"/>
              <a:t>Expand the nodes of S and put in the CLOSED list</a:t>
            </a:r>
            <a:endParaRPr lang="en-US" dirty="0"/>
          </a:p>
          <a:p>
            <a:r>
              <a:rPr lang="en-US" b="1" dirty="0"/>
              <a:t>Initialization:</a:t>
            </a:r>
            <a:r>
              <a:rPr lang="en-US" dirty="0"/>
              <a:t> Open [A, B], Closed [S]</a:t>
            </a:r>
          </a:p>
          <a:p>
            <a:r>
              <a:rPr lang="en-US" b="1" dirty="0"/>
              <a:t>Iteration 1:</a:t>
            </a:r>
            <a:r>
              <a:rPr lang="en-US" dirty="0"/>
              <a:t> Open [A], Closed [S, B]</a:t>
            </a:r>
          </a:p>
          <a:p>
            <a:r>
              <a:rPr lang="en-US" b="1" dirty="0"/>
              <a:t>Iteration 2:</a:t>
            </a:r>
            <a:r>
              <a:rPr lang="en-US" dirty="0"/>
              <a:t> Open [E, F, A], Closed [S, B]</a:t>
            </a:r>
            <a:br>
              <a:rPr lang="en-US" dirty="0"/>
            </a:br>
            <a:r>
              <a:rPr lang="en-US" dirty="0"/>
              <a:t>                 </a:t>
            </a:r>
            <a:r>
              <a:rPr lang="en-US" dirty="0" smtClean="0"/>
              <a:t>       </a:t>
            </a:r>
            <a:r>
              <a:rPr lang="en-US" dirty="0"/>
              <a:t>: Open [E, A], Closed [S, B, F]</a:t>
            </a:r>
          </a:p>
          <a:p>
            <a:r>
              <a:rPr lang="en-US" b="1" dirty="0"/>
              <a:t>Iteration 3:</a:t>
            </a:r>
            <a:r>
              <a:rPr lang="en-US" dirty="0"/>
              <a:t> Open [I, G, E, A], Closed [S, B, F]</a:t>
            </a:r>
            <a:br>
              <a:rPr lang="en-US" dirty="0"/>
            </a:br>
            <a:r>
              <a:rPr lang="en-US" dirty="0"/>
              <a:t>                  </a:t>
            </a:r>
            <a:r>
              <a:rPr lang="en-US" dirty="0" smtClean="0"/>
              <a:t>       : </a:t>
            </a:r>
            <a:r>
              <a:rPr lang="en-US" dirty="0"/>
              <a:t>Open [I, E, A], Closed [S, B, F, G]</a:t>
            </a:r>
          </a:p>
          <a:p>
            <a:r>
              <a:rPr lang="en-US" dirty="0"/>
              <a:t>Hence the final solution path will be: </a:t>
            </a:r>
            <a:endParaRPr lang="en-US" dirty="0" smtClean="0"/>
          </a:p>
          <a:p>
            <a:pPr marL="0" indent="0">
              <a:buNone/>
            </a:pPr>
            <a:r>
              <a:rPr lang="en-US" b="1" dirty="0" smtClean="0"/>
              <a:t>                            S-</a:t>
            </a:r>
            <a:r>
              <a:rPr lang="en-US" b="1" dirty="0"/>
              <a:t>---&gt; B-----&gt;F----&gt; G</a:t>
            </a:r>
            <a:endParaRPr lang="en-US" dirty="0"/>
          </a:p>
        </p:txBody>
      </p:sp>
    </p:spTree>
    <p:extLst>
      <p:ext uri="{BB962C8B-B14F-4D97-AF65-F5344CB8AC3E}">
        <p14:creationId xmlns:p14="http://schemas.microsoft.com/office/powerpoint/2010/main" val="24872087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endParaRPr lang="en-IN" b="1" dirty="0"/>
          </a:p>
        </p:txBody>
      </p:sp>
      <p:sp>
        <p:nvSpPr>
          <p:cNvPr id="3" name="Content Placeholder 2"/>
          <p:cNvSpPr>
            <a:spLocks noGrp="1"/>
          </p:cNvSpPr>
          <p:nvPr>
            <p:ph sz="quarter" idx="1"/>
          </p:nvPr>
        </p:nvSpPr>
        <p:spPr/>
        <p:txBody>
          <a:bodyPr>
            <a:normAutofit lnSpcReduction="10000"/>
          </a:bodyPr>
          <a:lstStyle/>
          <a:p>
            <a:r>
              <a:rPr lang="en-US" dirty="0"/>
              <a:t>A* search is the most commonly known form of best-first search. It uses heuristic function h(n), and cost to reach the node n from the start state g(n). </a:t>
            </a:r>
            <a:endParaRPr lang="en-US" dirty="0" smtClean="0"/>
          </a:p>
          <a:p>
            <a:r>
              <a:rPr lang="en-US" dirty="0" smtClean="0"/>
              <a:t>It </a:t>
            </a:r>
            <a:r>
              <a:rPr lang="en-US" dirty="0"/>
              <a:t>has combined features of UCS and greedy best-first search, by which it solve the problem efficiently. A* search algorithm finds the shortest path through the search space using the heuristic function</a:t>
            </a:r>
            <a:r>
              <a:rPr lang="en-US"/>
              <a:t>. </a:t>
            </a:r>
            <a:endParaRPr lang="en-US" smtClean="0"/>
          </a:p>
          <a:p>
            <a:r>
              <a:rPr lang="en-US" smtClean="0"/>
              <a:t>This </a:t>
            </a:r>
            <a:r>
              <a:rPr lang="en-US" dirty="0"/>
              <a:t>search algorithm expands less search tree and provides optimal result faster. A* algorithm is similar to UCS except that it uses g(n)+h(n) instead of g(n).</a:t>
            </a:r>
            <a:endParaRPr lang="en-IN" dirty="0"/>
          </a:p>
        </p:txBody>
      </p:sp>
    </p:spTree>
    <p:extLst>
      <p:ext uri="{BB962C8B-B14F-4D97-AF65-F5344CB8AC3E}">
        <p14:creationId xmlns:p14="http://schemas.microsoft.com/office/powerpoint/2010/main" val="1769807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endParaRPr lang="en-IN" b="1" dirty="0"/>
          </a:p>
        </p:txBody>
      </p:sp>
      <p:sp>
        <p:nvSpPr>
          <p:cNvPr id="3" name="Content Placeholder 2"/>
          <p:cNvSpPr>
            <a:spLocks noGrp="1"/>
          </p:cNvSpPr>
          <p:nvPr>
            <p:ph sz="quarter" idx="1"/>
          </p:nvPr>
        </p:nvSpPr>
        <p:spPr/>
        <p:txBody>
          <a:bodyPr>
            <a:normAutofit/>
          </a:bodyPr>
          <a:lstStyle/>
          <a:p>
            <a:r>
              <a:rPr lang="en-US" dirty="0" smtClean="0"/>
              <a:t>A</a:t>
            </a:r>
            <a:r>
              <a:rPr lang="en-US" dirty="0"/>
              <a:t>* search algorithm finds the </a:t>
            </a:r>
            <a:r>
              <a:rPr lang="en-US" b="1" dirty="0"/>
              <a:t>shortest path </a:t>
            </a:r>
            <a:r>
              <a:rPr lang="en-US" dirty="0"/>
              <a:t>through the search space using the heuristic function. </a:t>
            </a:r>
            <a:endParaRPr lang="en-US" dirty="0" smtClean="0"/>
          </a:p>
          <a:p>
            <a:r>
              <a:rPr lang="en-US" dirty="0" smtClean="0"/>
              <a:t>This </a:t>
            </a:r>
            <a:r>
              <a:rPr lang="en-US" dirty="0"/>
              <a:t>search algorithm expands less search tree and provides optimal result faster. </a:t>
            </a:r>
            <a:endParaRPr lang="en-US" dirty="0" smtClean="0"/>
          </a:p>
          <a:p>
            <a:endParaRPr lang="en-US" dirty="0"/>
          </a:p>
          <a:p>
            <a:r>
              <a:rPr lang="en-US" dirty="0"/>
              <a:t>In A* search algorithm, we use search </a:t>
            </a:r>
            <a:r>
              <a:rPr lang="en-US" b="1" dirty="0">
                <a:solidFill>
                  <a:srgbClr val="FF0000"/>
                </a:solidFill>
              </a:rPr>
              <a:t>heuristic</a:t>
            </a:r>
            <a:r>
              <a:rPr lang="en-US" dirty="0">
                <a:solidFill>
                  <a:srgbClr val="FF0000"/>
                </a:solidFill>
              </a:rPr>
              <a:t> </a:t>
            </a:r>
            <a:r>
              <a:rPr lang="en-US" dirty="0"/>
              <a:t>as well as the </a:t>
            </a:r>
            <a:r>
              <a:rPr lang="en-US" b="1" dirty="0">
                <a:solidFill>
                  <a:srgbClr val="FF0000"/>
                </a:solidFill>
              </a:rPr>
              <a:t>cost</a:t>
            </a:r>
            <a:r>
              <a:rPr lang="en-US" dirty="0">
                <a:solidFill>
                  <a:srgbClr val="FF0000"/>
                </a:solidFill>
              </a:rPr>
              <a:t> </a:t>
            </a:r>
            <a:r>
              <a:rPr lang="en-US" dirty="0"/>
              <a:t>to reach the node. </a:t>
            </a:r>
          </a:p>
          <a:p>
            <a:r>
              <a:rPr lang="en-US" dirty="0"/>
              <a:t>Hence we can combine both costs as following, and this sum is called as a </a:t>
            </a:r>
            <a:r>
              <a:rPr lang="en-US" b="1" dirty="0"/>
              <a:t>fitness number</a:t>
            </a:r>
            <a:r>
              <a:rPr lang="en-US" dirty="0"/>
              <a:t>.</a:t>
            </a:r>
          </a:p>
          <a:p>
            <a:endParaRPr lang="en-IN" dirty="0"/>
          </a:p>
        </p:txBody>
      </p:sp>
    </p:spTree>
    <p:extLst>
      <p:ext uri="{BB962C8B-B14F-4D97-AF65-F5344CB8AC3E}">
        <p14:creationId xmlns:p14="http://schemas.microsoft.com/office/powerpoint/2010/main" val="62000016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Search</a:t>
            </a:r>
            <a:endParaRPr lang="en-IN" b="1" dirty="0"/>
          </a:p>
        </p:txBody>
      </p:sp>
      <p:sp>
        <p:nvSpPr>
          <p:cNvPr id="3" name="Content Placeholder 2"/>
          <p:cNvSpPr>
            <a:spLocks noGrp="1"/>
          </p:cNvSpPr>
          <p:nvPr>
            <p:ph sz="quarter" idx="1"/>
          </p:nvPr>
        </p:nvSpPr>
        <p:spPr>
          <a:xfrm>
            <a:off x="301752" y="1412776"/>
            <a:ext cx="8503920" cy="4572000"/>
          </a:xfrm>
        </p:spPr>
        <p:txBody>
          <a:bodyPr>
            <a:normAutofit/>
          </a:bodyPr>
          <a:lstStyle/>
          <a:p>
            <a:r>
              <a:rPr lang="en-US" dirty="0"/>
              <a:t>In A* search algorithm, we use search heuristic as well as the cost to reach the node. Hence we can combine both costs as following, and this sum is called as a </a:t>
            </a:r>
            <a:r>
              <a:rPr lang="en-US" b="1" dirty="0"/>
              <a:t>fitness </a:t>
            </a:r>
            <a:r>
              <a:rPr lang="en-US" b="1" dirty="0" smtClean="0"/>
              <a:t>number [</a:t>
            </a:r>
            <a:r>
              <a:rPr lang="en-US" b="1" i="1" dirty="0" smtClean="0"/>
              <a:t>f(n)</a:t>
            </a:r>
            <a:r>
              <a:rPr lang="en-US" b="1" dirty="0" smtClean="0"/>
              <a:t>]</a:t>
            </a:r>
            <a:r>
              <a:rPr lang="en-US" dirty="0" smtClean="0"/>
              <a:t>.</a:t>
            </a:r>
            <a:endParaRPr lang="en-US" dirty="0"/>
          </a:p>
          <a:p>
            <a:r>
              <a:rPr lang="en-US" dirty="0" smtClean="0"/>
              <a:t>A</a:t>
            </a:r>
            <a:r>
              <a:rPr lang="en-US" dirty="0"/>
              <a:t>* algorithm </a:t>
            </a:r>
            <a:r>
              <a:rPr lang="en-US" dirty="0" smtClean="0"/>
              <a:t> </a:t>
            </a:r>
            <a:r>
              <a:rPr lang="en-US" dirty="0"/>
              <a:t>uses g(n)+h(n) </a:t>
            </a:r>
            <a:r>
              <a:rPr lang="en-US" dirty="0" smtClean="0"/>
              <a:t>unlike use of g(n) in other search algorithms.</a:t>
            </a:r>
            <a:endParaRPr lang="en-IN"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4051126"/>
            <a:ext cx="67818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1520" y="5013176"/>
            <a:ext cx="2188420" cy="923330"/>
          </a:xfrm>
          <a:prstGeom prst="rect">
            <a:avLst/>
          </a:prstGeom>
          <a:noFill/>
        </p:spPr>
        <p:txBody>
          <a:bodyPr wrap="none" rtlCol="0">
            <a:spAutoFit/>
          </a:bodyPr>
          <a:lstStyle/>
          <a:p>
            <a:r>
              <a:rPr lang="en-US" b="1" dirty="0" smtClean="0"/>
              <a:t>Used mainly in </a:t>
            </a:r>
          </a:p>
          <a:p>
            <a:r>
              <a:rPr lang="en-US" b="1" dirty="0" smtClean="0"/>
              <a:t>Games and Web-</a:t>
            </a:r>
          </a:p>
          <a:p>
            <a:r>
              <a:rPr lang="en-US" b="1" dirty="0" smtClean="0"/>
              <a:t>Based Maps</a:t>
            </a:r>
            <a:endParaRPr lang="en-IN" b="1" dirty="0"/>
          </a:p>
        </p:txBody>
      </p:sp>
    </p:spTree>
    <p:extLst>
      <p:ext uri="{BB962C8B-B14F-4D97-AF65-F5344CB8AC3E}">
        <p14:creationId xmlns:p14="http://schemas.microsoft.com/office/powerpoint/2010/main" val="6838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fade">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US" sz="3200" b="1" dirty="0" smtClean="0">
                <a:latin typeface="Verdana" pitchFamily="34" charset="0"/>
                <a:ea typeface="Verdana" pitchFamily="34" charset="0"/>
              </a:rPr>
              <a:t>Artificial Intelligence (AI)</a:t>
            </a:r>
            <a:endParaRPr lang="en-US" sz="3200" b="1" dirty="0" smtClean="0">
              <a:solidFill>
                <a:schemeClr val="accent3">
                  <a:lumMod val="50000"/>
                </a:schemeClr>
              </a:solidFill>
            </a:endParaRPr>
          </a:p>
        </p:txBody>
      </p:sp>
      <p:sp>
        <p:nvSpPr>
          <p:cNvPr id="13315" name="Rectangle 3"/>
          <p:cNvSpPr>
            <a:spLocks noGrp="1" noChangeArrowheads="1"/>
          </p:cNvSpPr>
          <p:nvPr>
            <p:ph sz="quarter" idx="1"/>
          </p:nvPr>
        </p:nvSpPr>
        <p:spPr>
          <a:xfrm>
            <a:off x="285720" y="1071546"/>
            <a:ext cx="8643998" cy="5086324"/>
          </a:xfrm>
        </p:spPr>
        <p:txBody>
          <a:bodyPr>
            <a:noAutofit/>
          </a:bodyPr>
          <a:lstStyle/>
          <a:p>
            <a:pPr>
              <a:lnSpc>
                <a:spcPct val="120000"/>
              </a:lnSpc>
              <a:buFont typeface="Wingdings" pitchFamily="2" charset="2"/>
              <a:buChar char="v"/>
            </a:pPr>
            <a:r>
              <a:rPr lang="en-US" sz="2800" dirty="0" smtClean="0">
                <a:latin typeface="Verdana" pitchFamily="34" charset="0"/>
                <a:ea typeface="Verdana" pitchFamily="34" charset="0"/>
              </a:rPr>
              <a:t>Artificial </a:t>
            </a:r>
            <a:r>
              <a:rPr lang="en-US" sz="2800" dirty="0">
                <a:latin typeface="Verdana" pitchFamily="34" charset="0"/>
                <a:ea typeface="Verdana" pitchFamily="34" charset="0"/>
              </a:rPr>
              <a:t>intelligence (AI) is the </a:t>
            </a:r>
            <a:r>
              <a:rPr lang="en-US" sz="2800" b="1" dirty="0">
                <a:solidFill>
                  <a:srgbClr val="FF0000"/>
                </a:solidFill>
                <a:latin typeface="Verdana" pitchFamily="34" charset="0"/>
                <a:ea typeface="Verdana" pitchFamily="34" charset="0"/>
              </a:rPr>
              <a:t>intelligence of machines </a:t>
            </a:r>
            <a:r>
              <a:rPr lang="en-US" sz="2800" dirty="0">
                <a:latin typeface="Verdana" pitchFamily="34" charset="0"/>
                <a:ea typeface="Verdana" pitchFamily="34" charset="0"/>
              </a:rPr>
              <a:t>and the branch of </a:t>
            </a:r>
            <a:r>
              <a:rPr lang="en-US" sz="2800" b="1" dirty="0">
                <a:latin typeface="Verdana" pitchFamily="34" charset="0"/>
                <a:ea typeface="Verdana" pitchFamily="34" charset="0"/>
              </a:rPr>
              <a:t>computer</a:t>
            </a:r>
            <a:r>
              <a:rPr lang="en-US" sz="2800" dirty="0">
                <a:latin typeface="Verdana" pitchFamily="34" charset="0"/>
                <a:ea typeface="Verdana" pitchFamily="34" charset="0"/>
              </a:rPr>
              <a:t> </a:t>
            </a:r>
            <a:r>
              <a:rPr lang="en-US" sz="2800" b="1" dirty="0">
                <a:latin typeface="Verdana" pitchFamily="34" charset="0"/>
                <a:ea typeface="Verdana" pitchFamily="34" charset="0"/>
              </a:rPr>
              <a:t>science</a:t>
            </a:r>
            <a:r>
              <a:rPr lang="en-US" sz="2800" dirty="0">
                <a:latin typeface="Verdana" pitchFamily="34" charset="0"/>
                <a:ea typeface="Verdana" pitchFamily="34" charset="0"/>
              </a:rPr>
              <a:t> which aims to create </a:t>
            </a:r>
            <a:r>
              <a:rPr lang="en-US" sz="2800" b="1" dirty="0" smtClean="0">
                <a:latin typeface="Verdana" pitchFamily="34" charset="0"/>
                <a:ea typeface="Verdana" pitchFamily="34" charset="0"/>
              </a:rPr>
              <a:t>intelligent</a:t>
            </a:r>
            <a:r>
              <a:rPr lang="en-US" sz="2800" dirty="0" smtClean="0">
                <a:latin typeface="Verdana" pitchFamily="34" charset="0"/>
                <a:ea typeface="Verdana" pitchFamily="34" charset="0"/>
              </a:rPr>
              <a:t> machines.</a:t>
            </a:r>
          </a:p>
          <a:p>
            <a:pPr>
              <a:spcBef>
                <a:spcPts val="600"/>
              </a:spcBef>
            </a:pPr>
            <a:r>
              <a:rPr lang="en-US" sz="2400" dirty="0" smtClean="0">
                <a:latin typeface="Verdana" pitchFamily="34" charset="0"/>
                <a:ea typeface="Verdana" pitchFamily="34" charset="0"/>
              </a:rPr>
              <a:t>Artificial Intelligence is concerned with the </a:t>
            </a:r>
            <a:r>
              <a:rPr lang="en-US" sz="2400" b="1" dirty="0" smtClean="0">
                <a:latin typeface="Verdana" pitchFamily="34" charset="0"/>
                <a:ea typeface="Verdana" pitchFamily="34" charset="0"/>
              </a:rPr>
              <a:t>design</a:t>
            </a:r>
            <a:r>
              <a:rPr lang="en-US" sz="2400" dirty="0" smtClean="0">
                <a:latin typeface="Verdana" pitchFamily="34" charset="0"/>
                <a:ea typeface="Verdana" pitchFamily="34" charset="0"/>
              </a:rPr>
              <a:t> of intelligence in an </a:t>
            </a:r>
            <a:r>
              <a:rPr lang="en-US" sz="2400" b="1" dirty="0" smtClean="0">
                <a:solidFill>
                  <a:srgbClr val="FF0000"/>
                </a:solidFill>
                <a:latin typeface="Verdana" pitchFamily="34" charset="0"/>
                <a:ea typeface="Verdana" pitchFamily="34" charset="0"/>
              </a:rPr>
              <a:t>artificial device</a:t>
            </a:r>
            <a:r>
              <a:rPr lang="en-US" sz="2400" dirty="0" smtClean="0">
                <a:latin typeface="Verdana" pitchFamily="34" charset="0"/>
                <a:ea typeface="Verdana" pitchFamily="34" charset="0"/>
              </a:rPr>
              <a:t>. </a:t>
            </a:r>
          </a:p>
          <a:p>
            <a:pPr>
              <a:spcBef>
                <a:spcPts val="600"/>
              </a:spcBef>
              <a:buNone/>
            </a:pPr>
            <a:r>
              <a:rPr lang="en-US" sz="2400" dirty="0" smtClean="0">
                <a:latin typeface="Verdana" pitchFamily="34" charset="0"/>
                <a:ea typeface="Verdana" pitchFamily="34" charset="0"/>
              </a:rPr>
              <a:t>            The term was coined by McCarthy in 1956. </a:t>
            </a:r>
          </a:p>
          <a:p>
            <a:pPr>
              <a:lnSpc>
                <a:spcPct val="120000"/>
              </a:lnSpc>
              <a:buFont typeface="Wingdings" pitchFamily="2" charset="2"/>
              <a:buChar char="v"/>
            </a:pPr>
            <a:endParaRPr lang="en-US" sz="2800" dirty="0" smtClean="0">
              <a:latin typeface="Bahnschrift SemiBold SemiConden" pitchFamily="34" charset="0"/>
            </a:endParaRPr>
          </a:p>
          <a:p>
            <a:pPr>
              <a:lnSpc>
                <a:spcPct val="120000"/>
              </a:lnSpc>
              <a:buNone/>
            </a:pPr>
            <a:r>
              <a:rPr lang="en-US" sz="2400" dirty="0">
                <a:latin typeface="Bahnschrift SemiBold SemiConden" pitchFamily="34" charset="0"/>
              </a:rPr>
              <a:t> </a:t>
            </a:r>
            <a:r>
              <a:rPr lang="en-US" sz="2400" dirty="0" smtClean="0">
                <a:latin typeface="Bahnschrift SemiBold SemiConden" pitchFamily="34" charset="0"/>
              </a:rPr>
              <a:t>   </a:t>
            </a:r>
            <a:endParaRPr lang="en-US" sz="1400" dirty="0" smtClean="0"/>
          </a:p>
        </p:txBody>
      </p:sp>
      <p:cxnSp>
        <p:nvCxnSpPr>
          <p:cNvPr id="5" name="Straight Connector 4"/>
          <p:cNvCxnSpPr/>
          <p:nvPr/>
        </p:nvCxnSpPr>
        <p:spPr>
          <a:xfrm>
            <a:off x="0" y="1000108"/>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112641" name="Picture 1"/>
          <p:cNvPicPr>
            <a:picLocks noChangeAspect="1" noChangeArrowheads="1"/>
          </p:cNvPicPr>
          <p:nvPr/>
        </p:nvPicPr>
        <p:blipFill>
          <a:blip r:embed="rId2"/>
          <a:srcRect/>
          <a:stretch>
            <a:fillRect/>
          </a:stretch>
        </p:blipFill>
        <p:spPr bwMode="auto">
          <a:xfrm>
            <a:off x="71406" y="4448170"/>
            <a:ext cx="8929719" cy="24098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 of A* </a:t>
            </a:r>
            <a:r>
              <a:rPr lang="en-US" b="1" dirty="0" smtClean="0"/>
              <a:t>Search</a:t>
            </a:r>
            <a:endParaRPr lang="en-US" b="1" dirty="0"/>
          </a:p>
        </p:txBody>
      </p:sp>
      <p:sp>
        <p:nvSpPr>
          <p:cNvPr id="3" name="Content Placeholder 2"/>
          <p:cNvSpPr>
            <a:spLocks noGrp="1"/>
          </p:cNvSpPr>
          <p:nvPr>
            <p:ph sz="quarter" idx="1"/>
          </p:nvPr>
        </p:nvSpPr>
        <p:spPr>
          <a:xfrm>
            <a:off x="301752" y="1527048"/>
            <a:ext cx="8503920" cy="4998296"/>
          </a:xfrm>
        </p:spPr>
        <p:txBody>
          <a:bodyPr>
            <a:normAutofit fontScale="85000" lnSpcReduction="10000"/>
          </a:bodyPr>
          <a:lstStyle/>
          <a:p>
            <a:r>
              <a:rPr lang="en-US" b="1" dirty="0" smtClean="0"/>
              <a:t>Step1</a:t>
            </a:r>
            <a:r>
              <a:rPr lang="en-US" b="1" dirty="0"/>
              <a:t>:</a:t>
            </a:r>
            <a:r>
              <a:rPr lang="en-US" dirty="0"/>
              <a:t> Place the starting node in the OPEN list.</a:t>
            </a:r>
          </a:p>
          <a:p>
            <a:r>
              <a:rPr lang="en-US" b="1" dirty="0"/>
              <a:t>Step 2:</a:t>
            </a:r>
            <a:r>
              <a:rPr lang="en-US" dirty="0"/>
              <a:t> Check if the OPEN list is empty or not, if the list is empty then return failure and stops.</a:t>
            </a:r>
          </a:p>
          <a:p>
            <a:r>
              <a:rPr lang="en-US" b="1" dirty="0"/>
              <a:t>Step 3:</a:t>
            </a:r>
            <a:r>
              <a:rPr lang="en-US" dirty="0"/>
              <a:t> Select the node from the OPEN list which has the smallest value of evaluation function (</a:t>
            </a:r>
            <a:r>
              <a:rPr lang="en-US" dirty="0" err="1"/>
              <a:t>g+h</a:t>
            </a:r>
            <a:r>
              <a:rPr lang="en-US" dirty="0"/>
              <a:t>), if node n is goal node then return success and stop, otherwise</a:t>
            </a:r>
          </a:p>
          <a:p>
            <a:r>
              <a:rPr lang="en-US" b="1" dirty="0"/>
              <a:t>Step 4:</a:t>
            </a:r>
            <a:r>
              <a:rPr lang="en-US" dirty="0"/>
              <a:t> Expand node n and generate all of its successors, and put n into the closed list. For each successor n', check whether n' is already in the OPEN or CLOSED list, if not then compute evaluation function for n' and place into Open list.</a:t>
            </a:r>
          </a:p>
          <a:p>
            <a:r>
              <a:rPr lang="en-US" b="1" dirty="0"/>
              <a:t>Step 5:</a:t>
            </a:r>
            <a:r>
              <a:rPr lang="en-US" dirty="0"/>
              <a:t> Else if node n' is already in OPEN and CLOSED, then it should be attached to the back pointer which reflects the lowest g(n') value.</a:t>
            </a:r>
          </a:p>
          <a:p>
            <a:r>
              <a:rPr lang="en-US" b="1" dirty="0"/>
              <a:t>Step 6:</a:t>
            </a:r>
            <a:r>
              <a:rPr lang="en-US" dirty="0"/>
              <a:t> Return to </a:t>
            </a:r>
            <a:r>
              <a:rPr lang="en-US" b="1" dirty="0"/>
              <a:t>Step 2</a:t>
            </a:r>
            <a:r>
              <a:rPr lang="en-US" dirty="0"/>
              <a:t>.</a:t>
            </a:r>
          </a:p>
          <a:p>
            <a:endParaRPr lang="en-IN" dirty="0"/>
          </a:p>
        </p:txBody>
      </p:sp>
    </p:spTree>
    <p:extLst>
      <p:ext uri="{BB962C8B-B14F-4D97-AF65-F5344CB8AC3E}">
        <p14:creationId xmlns:p14="http://schemas.microsoft.com/office/powerpoint/2010/main" val="271013755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a:t>
            </a:r>
            <a:r>
              <a:rPr lang="en-US" b="1" dirty="0"/>
              <a:t>* Search: Example</a:t>
            </a:r>
          </a:p>
        </p:txBody>
      </p:sp>
      <p:sp>
        <p:nvSpPr>
          <p:cNvPr id="3" name="Content Placeholder 2"/>
          <p:cNvSpPr>
            <a:spLocks noGrp="1"/>
          </p:cNvSpPr>
          <p:nvPr>
            <p:ph sz="quarter" idx="1"/>
          </p:nvPr>
        </p:nvSpPr>
        <p:spPr>
          <a:xfrm>
            <a:off x="301752" y="1527048"/>
            <a:ext cx="8503920" cy="4998296"/>
          </a:xfrm>
        </p:spPr>
        <p:txBody>
          <a:bodyPr>
            <a:normAutofit/>
          </a:bodyPr>
          <a:lstStyle/>
          <a:p>
            <a:r>
              <a:rPr lang="en-US" dirty="0" smtClean="0"/>
              <a:t>In </a:t>
            </a:r>
            <a:r>
              <a:rPr lang="en-US" dirty="0"/>
              <a:t>this example, we will traverse the given graph using the A* algorithm. The heuristic value of all states is given in the below table so we will calculate the f(n) of each state using the formula </a:t>
            </a:r>
            <a:r>
              <a:rPr lang="en-US" dirty="0" smtClean="0"/>
              <a:t>of fitness number</a:t>
            </a:r>
          </a:p>
          <a:p>
            <a:pPr marL="0" indent="0">
              <a:buNone/>
            </a:pPr>
            <a:r>
              <a:rPr lang="en-US" dirty="0"/>
              <a:t> </a:t>
            </a:r>
            <a:r>
              <a:rPr lang="en-US" dirty="0" smtClean="0"/>
              <a:t>       </a:t>
            </a:r>
            <a:r>
              <a:rPr lang="en-US" b="1" dirty="0" smtClean="0">
                <a:solidFill>
                  <a:srgbClr val="FF0000"/>
                </a:solidFill>
              </a:rPr>
              <a:t>f(n</a:t>
            </a:r>
            <a:r>
              <a:rPr lang="en-US" b="1" dirty="0">
                <a:solidFill>
                  <a:srgbClr val="FF0000"/>
                </a:solidFill>
              </a:rPr>
              <a:t>)= g(n) + h(n</a:t>
            </a:r>
            <a:r>
              <a:rPr lang="en-US" b="1" dirty="0" smtClean="0">
                <a:solidFill>
                  <a:srgbClr val="FF0000"/>
                </a:solidFill>
              </a:rPr>
              <a:t>)</a:t>
            </a:r>
          </a:p>
          <a:p>
            <a:pPr marL="0" indent="0">
              <a:buNone/>
            </a:pPr>
            <a:r>
              <a:rPr lang="en-US" dirty="0"/>
              <a:t> </a:t>
            </a:r>
            <a:r>
              <a:rPr lang="en-US" dirty="0" smtClean="0"/>
              <a:t>        where </a:t>
            </a:r>
            <a:r>
              <a:rPr lang="en-US" dirty="0"/>
              <a:t>g(n) is the cost to reach any node from </a:t>
            </a:r>
            <a:r>
              <a:rPr lang="en-US" dirty="0" smtClean="0"/>
              <a:t> </a:t>
            </a:r>
          </a:p>
          <a:p>
            <a:pPr marL="0" indent="0">
              <a:buNone/>
            </a:pPr>
            <a:r>
              <a:rPr lang="en-US" dirty="0"/>
              <a:t> </a:t>
            </a:r>
            <a:r>
              <a:rPr lang="en-US" dirty="0" smtClean="0"/>
              <a:t>        start state</a:t>
            </a:r>
            <a:endParaRPr lang="en-US" dirty="0"/>
          </a:p>
          <a:p>
            <a:pPr marL="0" indent="0">
              <a:buNone/>
            </a:pPr>
            <a:r>
              <a:rPr lang="en-US" dirty="0" smtClean="0"/>
              <a:t>         h(n) is the cost </a:t>
            </a:r>
            <a:r>
              <a:rPr lang="en-US" dirty="0"/>
              <a:t>to reach from node </a:t>
            </a:r>
            <a:r>
              <a:rPr lang="en-US" dirty="0" smtClean="0"/>
              <a:t>n to </a:t>
            </a:r>
            <a:r>
              <a:rPr lang="en-US" dirty="0"/>
              <a:t>goal node</a:t>
            </a:r>
          </a:p>
          <a:p>
            <a:r>
              <a:rPr lang="en-US" dirty="0"/>
              <a:t>Here we will use OPEN and CLOSED list.</a:t>
            </a:r>
            <a:endParaRPr lang="en-IN" dirty="0"/>
          </a:p>
        </p:txBody>
      </p:sp>
    </p:spTree>
    <p:extLst>
      <p:ext uri="{BB962C8B-B14F-4D97-AF65-F5344CB8AC3E}">
        <p14:creationId xmlns:p14="http://schemas.microsoft.com/office/powerpoint/2010/main" val="4951166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88640"/>
            <a:ext cx="464820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01752" y="365792"/>
            <a:ext cx="8534400" cy="758952"/>
          </a:xfrm>
        </p:spPr>
        <p:txBody>
          <a:bodyPr>
            <a:normAutofit fontScale="90000"/>
          </a:bodyPr>
          <a:lstStyle/>
          <a:p>
            <a:pPr algn="l"/>
            <a:r>
              <a:rPr lang="en-US" b="1" dirty="0" smtClean="0"/>
              <a:t>A</a:t>
            </a:r>
            <a:r>
              <a:rPr lang="en-US" b="1" dirty="0"/>
              <a:t>* Search: </a:t>
            </a:r>
            <a:r>
              <a:rPr lang="en-US" b="1" dirty="0" smtClean="0"/>
              <a:t>Example</a:t>
            </a:r>
            <a:br>
              <a:rPr lang="en-US" b="1" dirty="0" smtClean="0"/>
            </a:br>
            <a:r>
              <a:rPr lang="en-US" b="1" dirty="0" smtClean="0"/>
              <a:t> </a:t>
            </a:r>
            <a:r>
              <a:rPr lang="en-US" i="1" dirty="0" smtClean="0"/>
              <a:t>use </a:t>
            </a:r>
            <a:r>
              <a:rPr lang="en-US" b="1" dirty="0" smtClean="0">
                <a:solidFill>
                  <a:srgbClr val="FF0000"/>
                </a:solidFill>
              </a:rPr>
              <a:t>f(n</a:t>
            </a:r>
            <a:r>
              <a:rPr lang="en-US" b="1" dirty="0">
                <a:solidFill>
                  <a:srgbClr val="FF0000"/>
                </a:solidFill>
              </a:rPr>
              <a:t>)= g(n) + h(n</a:t>
            </a:r>
            <a:r>
              <a:rPr lang="en-US" b="1" dirty="0" smtClean="0">
                <a:solidFill>
                  <a:srgbClr val="FF0000"/>
                </a:solidFill>
              </a:rPr>
              <a:t>)</a:t>
            </a:r>
            <a:endParaRPr lang="en-US" b="1" dirty="0"/>
          </a:p>
        </p:txBody>
      </p:sp>
      <p:sp>
        <p:nvSpPr>
          <p:cNvPr id="3" name="Content Placeholder 2"/>
          <p:cNvSpPr>
            <a:spLocks noGrp="1"/>
          </p:cNvSpPr>
          <p:nvPr>
            <p:ph sz="quarter" idx="1"/>
          </p:nvPr>
        </p:nvSpPr>
        <p:spPr>
          <a:xfrm>
            <a:off x="301752" y="1484784"/>
            <a:ext cx="4198240" cy="5040560"/>
          </a:xfrm>
        </p:spPr>
        <p:txBody>
          <a:bodyPr>
            <a:normAutofit fontScale="92500" lnSpcReduction="20000"/>
          </a:bodyPr>
          <a:lstStyle/>
          <a:p>
            <a:r>
              <a:rPr lang="en-US" b="1" dirty="0"/>
              <a:t>Initialization:</a:t>
            </a:r>
            <a:r>
              <a:rPr lang="en-US" dirty="0"/>
              <a:t> {(S, 5</a:t>
            </a:r>
            <a:r>
              <a:rPr lang="en-US" dirty="0" smtClean="0"/>
              <a:t>)}</a:t>
            </a:r>
          </a:p>
          <a:p>
            <a:pPr marL="0" indent="0">
              <a:buNone/>
            </a:pPr>
            <a:r>
              <a:rPr lang="en-US" dirty="0" smtClean="0"/>
              <a:t>     S =&gt; 0 + 5 = 5</a:t>
            </a:r>
            <a:endParaRPr lang="en-US" dirty="0"/>
          </a:p>
          <a:p>
            <a:r>
              <a:rPr lang="en-US" b="1" dirty="0"/>
              <a:t>Iteration1:</a:t>
            </a:r>
            <a:r>
              <a:rPr lang="en-US" dirty="0"/>
              <a:t> </a:t>
            </a:r>
            <a:endParaRPr lang="en-US" dirty="0" smtClean="0"/>
          </a:p>
          <a:p>
            <a:pPr marL="0" indent="0">
              <a:buNone/>
            </a:pPr>
            <a:r>
              <a:rPr lang="en-US" dirty="0"/>
              <a:t> </a:t>
            </a:r>
            <a:r>
              <a:rPr lang="en-US" dirty="0" smtClean="0"/>
              <a:t>  </a:t>
            </a:r>
            <a:r>
              <a:rPr lang="en-US" dirty="0" smtClean="0">
                <a:solidFill>
                  <a:srgbClr val="FF0000"/>
                </a:solidFill>
              </a:rPr>
              <a:t>S-</a:t>
            </a:r>
            <a:r>
              <a:rPr lang="en-US" dirty="0">
                <a:solidFill>
                  <a:srgbClr val="FF0000"/>
                </a:solidFill>
              </a:rPr>
              <a:t>-&gt; </a:t>
            </a:r>
            <a:r>
              <a:rPr lang="en-US" dirty="0" smtClean="0">
                <a:solidFill>
                  <a:srgbClr val="FF0000"/>
                </a:solidFill>
              </a:rPr>
              <a:t>A =&gt; 1+3= 4</a:t>
            </a:r>
          </a:p>
          <a:p>
            <a:pPr marL="0" indent="0">
              <a:buNone/>
            </a:pPr>
            <a:r>
              <a:rPr lang="en-US" dirty="0"/>
              <a:t> </a:t>
            </a:r>
            <a:r>
              <a:rPr lang="en-US" dirty="0" smtClean="0"/>
              <a:t>  S-</a:t>
            </a:r>
            <a:r>
              <a:rPr lang="en-US" dirty="0"/>
              <a:t>-&gt;</a:t>
            </a:r>
            <a:r>
              <a:rPr lang="en-US" dirty="0" smtClean="0"/>
              <a:t>G =&gt; 10+0= 10</a:t>
            </a:r>
          </a:p>
          <a:p>
            <a:endParaRPr lang="en-US" dirty="0"/>
          </a:p>
          <a:p>
            <a:r>
              <a:rPr lang="en-US" b="1" dirty="0"/>
              <a:t>Iteration2:</a:t>
            </a:r>
            <a:r>
              <a:rPr lang="en-US" dirty="0"/>
              <a:t> </a:t>
            </a:r>
            <a:r>
              <a:rPr lang="en-US" dirty="0" smtClean="0"/>
              <a:t> </a:t>
            </a:r>
          </a:p>
          <a:p>
            <a:pPr marL="0" indent="0">
              <a:buNone/>
            </a:pPr>
            <a:r>
              <a:rPr lang="en-US" dirty="0"/>
              <a:t> </a:t>
            </a:r>
            <a:r>
              <a:rPr lang="en-US" dirty="0" smtClean="0"/>
              <a:t>   S-</a:t>
            </a:r>
            <a:r>
              <a:rPr lang="en-US" dirty="0"/>
              <a:t>-&gt; A--&gt;</a:t>
            </a:r>
            <a:r>
              <a:rPr lang="en-US" dirty="0" smtClean="0"/>
              <a:t>C =&gt; </a:t>
            </a:r>
          </a:p>
          <a:p>
            <a:pPr marL="0" indent="0">
              <a:buNone/>
            </a:pPr>
            <a:r>
              <a:rPr lang="en-US" dirty="0"/>
              <a:t> </a:t>
            </a:r>
            <a:r>
              <a:rPr lang="en-US" dirty="0" smtClean="0"/>
              <a:t>    </a:t>
            </a:r>
            <a:r>
              <a:rPr lang="en-US" dirty="0" smtClean="0">
                <a:solidFill>
                  <a:srgbClr val="FF0000"/>
                </a:solidFill>
              </a:rPr>
              <a:t>1+1+</a:t>
            </a:r>
            <a:r>
              <a:rPr lang="en-US" b="1" dirty="0" smtClean="0">
                <a:solidFill>
                  <a:srgbClr val="FF0000"/>
                </a:solidFill>
              </a:rPr>
              <a:t>2</a:t>
            </a:r>
            <a:r>
              <a:rPr lang="en-US" dirty="0" smtClean="0">
                <a:solidFill>
                  <a:srgbClr val="FF0000"/>
                </a:solidFill>
              </a:rPr>
              <a:t> = 4 </a:t>
            </a:r>
          </a:p>
          <a:p>
            <a:pPr marL="0" indent="0">
              <a:buNone/>
            </a:pPr>
            <a:r>
              <a:rPr lang="en-US" dirty="0"/>
              <a:t> </a:t>
            </a:r>
            <a:r>
              <a:rPr lang="en-US" dirty="0" smtClean="0"/>
              <a:t>   S-</a:t>
            </a:r>
            <a:r>
              <a:rPr lang="en-US" dirty="0"/>
              <a:t>-&gt; A--&gt;</a:t>
            </a:r>
            <a:r>
              <a:rPr lang="en-US" dirty="0" smtClean="0"/>
              <a:t>B =&gt; </a:t>
            </a:r>
          </a:p>
          <a:p>
            <a:pPr marL="0" indent="0">
              <a:buNone/>
            </a:pPr>
            <a:r>
              <a:rPr lang="en-US" dirty="0"/>
              <a:t> </a:t>
            </a:r>
            <a:r>
              <a:rPr lang="en-US" dirty="0" smtClean="0"/>
              <a:t>   1+2+4 = 7</a:t>
            </a:r>
          </a:p>
          <a:p>
            <a:pPr marL="0" indent="0">
              <a:buNone/>
            </a:pPr>
            <a:r>
              <a:rPr lang="en-US" dirty="0"/>
              <a:t> </a:t>
            </a:r>
            <a:r>
              <a:rPr lang="en-US" dirty="0" smtClean="0"/>
              <a:t>   </a:t>
            </a:r>
            <a:endParaRPr lang="en-US" dirty="0"/>
          </a:p>
          <a:p>
            <a:endParaRPr lang="en-IN" dirty="0"/>
          </a:p>
        </p:txBody>
      </p:sp>
      <p:pic>
        <p:nvPicPr>
          <p:cNvPr id="32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46" y="3217118"/>
            <a:ext cx="24955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60915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88640"/>
            <a:ext cx="4648200"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l"/>
            <a:r>
              <a:rPr lang="en-US" b="1" dirty="0" smtClean="0"/>
              <a:t>A</a:t>
            </a:r>
            <a:r>
              <a:rPr lang="en-US" b="1" dirty="0"/>
              <a:t>* Search: Example</a:t>
            </a:r>
          </a:p>
        </p:txBody>
      </p:sp>
      <p:sp>
        <p:nvSpPr>
          <p:cNvPr id="3" name="Content Placeholder 2"/>
          <p:cNvSpPr>
            <a:spLocks noGrp="1"/>
          </p:cNvSpPr>
          <p:nvPr>
            <p:ph sz="quarter" idx="1"/>
          </p:nvPr>
        </p:nvSpPr>
        <p:spPr>
          <a:xfrm>
            <a:off x="301752" y="1484784"/>
            <a:ext cx="4198240" cy="5040560"/>
          </a:xfrm>
        </p:spPr>
        <p:txBody>
          <a:bodyPr>
            <a:normAutofit lnSpcReduction="10000"/>
          </a:bodyPr>
          <a:lstStyle/>
          <a:p>
            <a:r>
              <a:rPr lang="en-US" b="1" dirty="0" smtClean="0"/>
              <a:t>Iteration3</a:t>
            </a:r>
            <a:r>
              <a:rPr lang="en-US" b="1" dirty="0"/>
              <a:t>:</a:t>
            </a:r>
            <a:r>
              <a:rPr lang="en-US" dirty="0"/>
              <a:t> </a:t>
            </a:r>
          </a:p>
          <a:p>
            <a:pPr marL="0" indent="0">
              <a:buNone/>
            </a:pPr>
            <a:r>
              <a:rPr lang="en-US" dirty="0" smtClean="0"/>
              <a:t>   S-</a:t>
            </a:r>
            <a:r>
              <a:rPr lang="en-US" dirty="0"/>
              <a:t>-&gt; A--&gt;C---&gt;</a:t>
            </a:r>
            <a:r>
              <a:rPr lang="en-US" dirty="0" smtClean="0"/>
              <a:t>G  =&gt;</a:t>
            </a:r>
          </a:p>
          <a:p>
            <a:pPr marL="0" indent="0">
              <a:buNone/>
            </a:pPr>
            <a:r>
              <a:rPr lang="en-US" dirty="0"/>
              <a:t> </a:t>
            </a:r>
            <a:r>
              <a:rPr lang="en-US" dirty="0" smtClean="0"/>
              <a:t>  1+1+4+0 =6</a:t>
            </a:r>
          </a:p>
          <a:p>
            <a:pPr marL="0" indent="0">
              <a:buNone/>
            </a:pPr>
            <a:r>
              <a:rPr lang="en-US" dirty="0"/>
              <a:t> </a:t>
            </a:r>
            <a:r>
              <a:rPr lang="en-US" dirty="0" smtClean="0"/>
              <a:t>  S-</a:t>
            </a:r>
            <a:r>
              <a:rPr lang="en-US" dirty="0"/>
              <a:t>-&gt; A--&gt;C---&gt;</a:t>
            </a:r>
            <a:r>
              <a:rPr lang="en-US" dirty="0" smtClean="0"/>
              <a:t>D =&gt;</a:t>
            </a:r>
          </a:p>
          <a:p>
            <a:pPr marL="0" indent="0">
              <a:buNone/>
            </a:pPr>
            <a:r>
              <a:rPr lang="en-US" dirty="0"/>
              <a:t> </a:t>
            </a:r>
            <a:r>
              <a:rPr lang="en-US" dirty="0" smtClean="0"/>
              <a:t>  1+1+3+6= 11</a:t>
            </a:r>
          </a:p>
          <a:p>
            <a:pPr marL="0" indent="0">
              <a:buNone/>
            </a:pPr>
            <a:r>
              <a:rPr lang="en-US" dirty="0"/>
              <a:t> </a:t>
            </a:r>
            <a:r>
              <a:rPr lang="en-US" dirty="0" smtClean="0"/>
              <a:t>    </a:t>
            </a:r>
            <a:endParaRPr lang="en-US" dirty="0"/>
          </a:p>
          <a:p>
            <a:r>
              <a:rPr lang="en-US" b="1" dirty="0"/>
              <a:t>Iteration 4</a:t>
            </a:r>
            <a:r>
              <a:rPr lang="en-US" dirty="0"/>
              <a:t> will give the final result, as </a:t>
            </a:r>
            <a:r>
              <a:rPr lang="en-US" b="1" dirty="0"/>
              <a:t>S---&gt;A---&gt;C---&gt;G</a:t>
            </a:r>
            <a:r>
              <a:rPr lang="en-US" dirty="0"/>
              <a:t> it provides the optimal path with cost 6. </a:t>
            </a:r>
          </a:p>
          <a:p>
            <a:endParaRPr lang="en-IN" dirty="0"/>
          </a:p>
        </p:txBody>
      </p:sp>
      <p:pic>
        <p:nvPicPr>
          <p:cNvPr id="327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46" y="3217118"/>
            <a:ext cx="249555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0690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534400" cy="758952"/>
          </a:xfrm>
        </p:spPr>
        <p:txBody>
          <a:bodyPr>
            <a:normAutofit/>
          </a:bodyPr>
          <a:lstStyle/>
          <a:p>
            <a:r>
              <a:rPr lang="en-US" dirty="0" smtClean="0"/>
              <a:t>References</a:t>
            </a:r>
            <a:r>
              <a:rPr lang="en-US" b="1" dirty="0" smtClean="0"/>
              <a:t> </a:t>
            </a:r>
            <a:endParaRPr lang="en-US" b="1" dirty="0"/>
          </a:p>
        </p:txBody>
      </p:sp>
      <p:sp>
        <p:nvSpPr>
          <p:cNvPr id="3" name="Content Placeholder 2"/>
          <p:cNvSpPr>
            <a:spLocks noGrp="1"/>
          </p:cNvSpPr>
          <p:nvPr>
            <p:ph sz="quarter" idx="1"/>
          </p:nvPr>
        </p:nvSpPr>
        <p:spPr>
          <a:xfrm>
            <a:off x="301752" y="1527048"/>
            <a:ext cx="8503920" cy="4998296"/>
          </a:xfrm>
        </p:spPr>
        <p:txBody>
          <a:bodyPr>
            <a:normAutofit lnSpcReduction="10000"/>
          </a:bodyPr>
          <a:lstStyle/>
          <a:p>
            <a:r>
              <a:rPr lang="en-US" dirty="0" smtClean="0">
                <a:hlinkClick r:id="rId2"/>
              </a:rPr>
              <a:t>https</a:t>
            </a:r>
            <a:r>
              <a:rPr lang="en-US" dirty="0">
                <a:hlinkClick r:id="rId2"/>
              </a:rPr>
              <a:t>://</a:t>
            </a:r>
            <a:r>
              <a:rPr lang="en-US" dirty="0" smtClean="0">
                <a:hlinkClick r:id="rId2"/>
              </a:rPr>
              <a:t>www.javatpoint.com/artificial-intelligence-tutorial</a:t>
            </a:r>
            <a:endParaRPr lang="en-US" dirty="0" smtClean="0"/>
          </a:p>
          <a:p>
            <a:r>
              <a:rPr lang="en-US" dirty="0">
                <a:hlinkClick r:id="rId3"/>
              </a:rPr>
              <a:t>https://</a:t>
            </a:r>
            <a:r>
              <a:rPr lang="en-US" dirty="0" smtClean="0">
                <a:hlinkClick r:id="rId3"/>
              </a:rPr>
              <a:t>www.youtube.com/watch?v=PzEWHH2v3TE</a:t>
            </a:r>
            <a:endParaRPr lang="en-US" dirty="0" smtClean="0"/>
          </a:p>
          <a:p>
            <a:r>
              <a:rPr lang="en-IN" b="1" dirty="0"/>
              <a:t>Artificial Intelligence: A Modern Approach</a:t>
            </a:r>
          </a:p>
          <a:p>
            <a:pPr marL="0" indent="0">
              <a:buNone/>
            </a:pPr>
            <a:r>
              <a:rPr lang="en-US" dirty="0" smtClean="0"/>
              <a:t>               by   </a:t>
            </a:r>
            <a:r>
              <a:rPr lang="en-IN" b="1" dirty="0">
                <a:hlinkClick r:id="rId4"/>
              </a:rPr>
              <a:t>Stuart Russell</a:t>
            </a:r>
            <a:r>
              <a:rPr lang="en-IN" b="1" dirty="0"/>
              <a:t> and </a:t>
            </a:r>
            <a:r>
              <a:rPr lang="en-IN" b="1" dirty="0">
                <a:hlinkClick r:id="rId5"/>
              </a:rPr>
              <a:t>Peter </a:t>
            </a:r>
            <a:r>
              <a:rPr lang="en-IN" b="1" dirty="0" err="1">
                <a:hlinkClick r:id="rId5"/>
              </a:rPr>
              <a:t>Norvig</a:t>
            </a:r>
            <a:endParaRPr lang="en-IN" b="1" dirty="0"/>
          </a:p>
          <a:p>
            <a:pPr marL="0" indent="0">
              <a:buNone/>
            </a:pPr>
            <a:endParaRPr lang="en-US" dirty="0" smtClean="0"/>
          </a:p>
          <a:p>
            <a:r>
              <a:rPr lang="en-US" dirty="0"/>
              <a:t>http://aima.cs.berkeley.edu/figures.pdf</a:t>
            </a:r>
            <a:endParaRPr lang="en-US" dirty="0" smtClean="0"/>
          </a:p>
          <a:p>
            <a:endParaRPr lang="en-US" dirty="0"/>
          </a:p>
          <a:p>
            <a:endParaRPr lang="en-US" dirty="0" smtClean="0"/>
          </a:p>
          <a:p>
            <a:pPr marL="0" indent="0">
              <a:buNone/>
            </a:pPr>
            <a:r>
              <a:rPr lang="en-US" dirty="0" smtClean="0"/>
              <a:t>                                          </a:t>
            </a:r>
            <a:r>
              <a:rPr lang="en-US" sz="3600" dirty="0" smtClean="0"/>
              <a:t>END</a:t>
            </a:r>
            <a:endParaRPr lang="en-IN" dirty="0"/>
          </a:p>
        </p:txBody>
      </p:sp>
    </p:spTree>
    <p:extLst>
      <p:ext uri="{BB962C8B-B14F-4D97-AF65-F5344CB8AC3E}">
        <p14:creationId xmlns:p14="http://schemas.microsoft.com/office/powerpoint/2010/main" val="2861570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Artificial Intelligence (AI)</a:t>
            </a:r>
            <a:endParaRPr lang="en-US" sz="3200" dirty="0" smtClean="0">
              <a:solidFill>
                <a:schemeClr val="accent3">
                  <a:lumMod val="50000"/>
                </a:schemeClr>
              </a:solidFill>
            </a:endParaRPr>
          </a:p>
        </p:txBody>
      </p:sp>
      <p:sp>
        <p:nvSpPr>
          <p:cNvPr id="13315" name="Rectangle 3"/>
          <p:cNvSpPr>
            <a:spLocks noGrp="1" noChangeArrowheads="1"/>
          </p:cNvSpPr>
          <p:nvPr>
            <p:ph sz="quarter" idx="1"/>
          </p:nvPr>
        </p:nvSpPr>
        <p:spPr>
          <a:xfrm>
            <a:off x="285720" y="1357298"/>
            <a:ext cx="8643998" cy="5086324"/>
          </a:xfrm>
        </p:spPr>
        <p:txBody>
          <a:bodyPr>
            <a:noAutofit/>
          </a:bodyPr>
          <a:lstStyle/>
          <a:p>
            <a:pPr>
              <a:spcBef>
                <a:spcPts val="600"/>
              </a:spcBef>
            </a:pPr>
            <a:r>
              <a:rPr lang="en-US" sz="2400" dirty="0" smtClean="0">
                <a:latin typeface="Verdana" pitchFamily="34" charset="0"/>
                <a:ea typeface="Verdana" pitchFamily="34" charset="0"/>
              </a:rPr>
              <a:t>Artificial Intelligence is concerned with the design of </a:t>
            </a:r>
            <a:r>
              <a:rPr lang="en-US" sz="2400" b="1" dirty="0" smtClean="0">
                <a:latin typeface="Verdana" pitchFamily="34" charset="0"/>
                <a:ea typeface="Verdana" pitchFamily="34" charset="0"/>
              </a:rPr>
              <a:t>intelligence</a:t>
            </a:r>
            <a:r>
              <a:rPr lang="en-US" sz="2400" dirty="0" smtClean="0">
                <a:latin typeface="Verdana" pitchFamily="34" charset="0"/>
                <a:ea typeface="Verdana" pitchFamily="34" charset="0"/>
              </a:rPr>
              <a:t> in an </a:t>
            </a:r>
            <a:r>
              <a:rPr lang="en-US" sz="2400" b="1" dirty="0" smtClean="0">
                <a:latin typeface="Verdana" pitchFamily="34" charset="0"/>
                <a:ea typeface="Verdana" pitchFamily="34" charset="0"/>
              </a:rPr>
              <a:t>artificial device</a:t>
            </a:r>
            <a:r>
              <a:rPr lang="en-US" sz="2400" dirty="0" smtClean="0">
                <a:latin typeface="Verdana" pitchFamily="34" charset="0"/>
                <a:ea typeface="Verdana" pitchFamily="34" charset="0"/>
              </a:rPr>
              <a:t>. </a:t>
            </a:r>
          </a:p>
          <a:p>
            <a:pPr>
              <a:spcBef>
                <a:spcPts val="600"/>
              </a:spcBef>
              <a:buNone/>
            </a:pPr>
            <a:r>
              <a:rPr lang="en-US" sz="2400" dirty="0" smtClean="0">
                <a:latin typeface="Verdana" pitchFamily="34" charset="0"/>
                <a:ea typeface="Verdana" pitchFamily="34" charset="0"/>
              </a:rPr>
              <a:t>             </a:t>
            </a:r>
          </a:p>
          <a:p>
            <a:r>
              <a:rPr lang="en-US" sz="2800" dirty="0" smtClean="0">
                <a:latin typeface="Bahnschrift SemiBold" pitchFamily="34" charset="0"/>
              </a:rPr>
              <a:t>There are two ideas in the                                            definition. </a:t>
            </a:r>
          </a:p>
          <a:p>
            <a:pPr lvl="1"/>
            <a:r>
              <a:rPr lang="en-US" dirty="0" smtClean="0">
                <a:latin typeface="Bahnschrift SemiBold" pitchFamily="34" charset="0"/>
              </a:rPr>
              <a:t>1. Intelligence </a:t>
            </a:r>
          </a:p>
          <a:p>
            <a:pPr lvl="1"/>
            <a:r>
              <a:rPr lang="en-US" dirty="0" smtClean="0">
                <a:latin typeface="Bahnschrift SemiBold" pitchFamily="34" charset="0"/>
              </a:rPr>
              <a:t>2. artificial device </a:t>
            </a:r>
          </a:p>
          <a:p>
            <a:endParaRPr lang="en-US" sz="2800" dirty="0" smtClean="0"/>
          </a:p>
          <a:p>
            <a:pPr>
              <a:buNone/>
            </a:pPr>
            <a:r>
              <a:rPr lang="en-US" sz="2800" dirty="0" smtClean="0">
                <a:latin typeface="Gautami" pitchFamily="34" charset="0"/>
                <a:cs typeface="Gautami" pitchFamily="34" charset="0"/>
              </a:rPr>
              <a:t> – A system with intelligence is </a:t>
            </a:r>
            <a:r>
              <a:rPr lang="en-US" sz="2800" b="1" dirty="0" smtClean="0">
                <a:latin typeface="Gautami" pitchFamily="34" charset="0"/>
                <a:cs typeface="Gautami" pitchFamily="34" charset="0"/>
              </a:rPr>
              <a:t>expected</a:t>
            </a:r>
            <a:r>
              <a:rPr lang="en-US" sz="2800" dirty="0" smtClean="0">
                <a:latin typeface="Gautami" pitchFamily="34" charset="0"/>
                <a:cs typeface="Gautami" pitchFamily="34" charset="0"/>
              </a:rPr>
              <a:t> to </a:t>
            </a:r>
            <a:r>
              <a:rPr lang="en-US" sz="2800" b="1" dirty="0" smtClean="0">
                <a:solidFill>
                  <a:srgbClr val="FF0000"/>
                </a:solidFill>
                <a:latin typeface="Gautami" pitchFamily="34" charset="0"/>
                <a:cs typeface="Gautami" pitchFamily="34" charset="0"/>
              </a:rPr>
              <a:t>behave</a:t>
            </a:r>
            <a:r>
              <a:rPr lang="en-US" sz="2800" dirty="0" smtClean="0">
                <a:solidFill>
                  <a:srgbClr val="FF0000"/>
                </a:solidFill>
                <a:latin typeface="Gautami" pitchFamily="34" charset="0"/>
                <a:cs typeface="Gautami" pitchFamily="34" charset="0"/>
              </a:rPr>
              <a:t> </a:t>
            </a:r>
            <a:r>
              <a:rPr lang="en-US" sz="2800" dirty="0" smtClean="0">
                <a:latin typeface="Gautami" pitchFamily="34" charset="0"/>
                <a:cs typeface="Gautami" pitchFamily="34" charset="0"/>
              </a:rPr>
              <a:t>as intelligently as a human </a:t>
            </a:r>
          </a:p>
          <a:p>
            <a:pPr>
              <a:buNone/>
            </a:pPr>
            <a:r>
              <a:rPr lang="en-US" sz="2800" dirty="0" smtClean="0">
                <a:latin typeface="Gautami" pitchFamily="34" charset="0"/>
                <a:cs typeface="Gautami" pitchFamily="34" charset="0"/>
              </a:rPr>
              <a:t> – A system with intelligence is expected to behave in the </a:t>
            </a:r>
            <a:r>
              <a:rPr lang="en-US" sz="2800" b="1" dirty="0" smtClean="0">
                <a:latin typeface="Gautami" pitchFamily="34" charset="0"/>
                <a:cs typeface="Gautami" pitchFamily="34" charset="0"/>
              </a:rPr>
              <a:t>best</a:t>
            </a:r>
            <a:r>
              <a:rPr lang="en-US" sz="2800" dirty="0" smtClean="0">
                <a:latin typeface="Gautami" pitchFamily="34" charset="0"/>
                <a:cs typeface="Gautami" pitchFamily="34" charset="0"/>
              </a:rPr>
              <a:t> possible </a:t>
            </a:r>
            <a:r>
              <a:rPr lang="en-US" sz="2800" b="1" dirty="0" smtClean="0">
                <a:solidFill>
                  <a:srgbClr val="FF0000"/>
                </a:solidFill>
                <a:latin typeface="Gautami" pitchFamily="34" charset="0"/>
                <a:cs typeface="Gautami" pitchFamily="34" charset="0"/>
              </a:rPr>
              <a:t>manner </a:t>
            </a:r>
          </a:p>
          <a:p>
            <a:pPr>
              <a:lnSpc>
                <a:spcPct val="120000"/>
              </a:lnSpc>
              <a:buFont typeface="Wingdings" pitchFamily="2" charset="2"/>
              <a:buChar char="v"/>
            </a:pPr>
            <a:endParaRPr lang="en-US" sz="2800" dirty="0" smtClean="0">
              <a:latin typeface="Bahnschrift SemiBold SemiConden" pitchFamily="34" charset="0"/>
            </a:endParaRPr>
          </a:p>
          <a:p>
            <a:pPr>
              <a:lnSpc>
                <a:spcPct val="120000"/>
              </a:lnSpc>
              <a:buNone/>
            </a:pPr>
            <a:r>
              <a:rPr lang="en-US" sz="2400" dirty="0">
                <a:latin typeface="Bahnschrift SemiBold SemiConden" pitchFamily="34" charset="0"/>
              </a:rPr>
              <a:t> </a:t>
            </a:r>
            <a:r>
              <a:rPr lang="en-US" sz="2400" dirty="0" smtClean="0">
                <a:latin typeface="Bahnschrift SemiBold SemiConden" pitchFamily="34" charset="0"/>
              </a:rPr>
              <a:t>   </a:t>
            </a:r>
            <a:endParaRPr lang="en-US" sz="1400" dirty="0" smtClean="0"/>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276078"/>
            <a:ext cx="402528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Definition of AI</a:t>
            </a:r>
            <a:endParaRPr lang="en-US" sz="3200" dirty="0" smtClean="0">
              <a:solidFill>
                <a:schemeClr val="accent3">
                  <a:lumMod val="50000"/>
                </a:schemeClr>
              </a:solidFill>
            </a:endParaRPr>
          </a:p>
        </p:txBody>
      </p:sp>
      <p:sp>
        <p:nvSpPr>
          <p:cNvPr id="13315" name="Rectangle 3"/>
          <p:cNvSpPr>
            <a:spLocks noGrp="1" noChangeArrowheads="1"/>
          </p:cNvSpPr>
          <p:nvPr>
            <p:ph sz="quarter" idx="1"/>
          </p:nvPr>
        </p:nvSpPr>
        <p:spPr>
          <a:xfrm>
            <a:off x="357158" y="1000108"/>
            <a:ext cx="7962108" cy="928694"/>
          </a:xfrm>
        </p:spPr>
        <p:txBody>
          <a:bodyPr>
            <a:noAutofit/>
          </a:bodyPr>
          <a:lstStyle/>
          <a:p>
            <a:pPr>
              <a:spcBef>
                <a:spcPts val="0"/>
              </a:spcBef>
              <a:buFont typeface="Wingdings" pitchFamily="2" charset="2"/>
              <a:buChar char="v"/>
            </a:pPr>
            <a:r>
              <a:rPr lang="en-US" sz="2800" dirty="0" smtClean="0">
                <a:latin typeface="Bahnschrift SemiBold SemiConden" pitchFamily="34" charset="0"/>
              </a:rPr>
              <a:t>Major </a:t>
            </a:r>
            <a:r>
              <a:rPr lang="en-US" sz="2800" dirty="0">
                <a:latin typeface="Bahnschrift SemiBold SemiConden" pitchFamily="34" charset="0"/>
              </a:rPr>
              <a:t>AI textbooks define the field </a:t>
            </a:r>
            <a:r>
              <a:rPr lang="en-US" sz="2800" dirty="0" smtClean="0">
                <a:latin typeface="Bahnschrift SemiBold SemiConden" pitchFamily="34" charset="0"/>
              </a:rPr>
              <a:t>as</a:t>
            </a:r>
          </a:p>
          <a:p>
            <a:pPr>
              <a:spcBef>
                <a:spcPts val="0"/>
              </a:spcBef>
              <a:buNone/>
            </a:pPr>
            <a:r>
              <a:rPr lang="en-US" sz="2800" dirty="0" smtClean="0">
                <a:latin typeface="Bahnschrift SemiBold SemiConden" pitchFamily="34" charset="0"/>
              </a:rPr>
              <a:t>           </a:t>
            </a:r>
            <a:r>
              <a:rPr lang="en-US" sz="3200" b="1" dirty="0">
                <a:latin typeface="Bahnschrift SemiBold SemiConden" pitchFamily="34" charset="0"/>
              </a:rPr>
              <a:t>"</a:t>
            </a:r>
            <a:r>
              <a:rPr lang="en-US" sz="3200" b="1" dirty="0">
                <a:solidFill>
                  <a:srgbClr val="002060"/>
                </a:solidFill>
                <a:latin typeface="Bahnschrift SemiBold SemiConden" pitchFamily="34" charset="0"/>
              </a:rPr>
              <a:t>the study and design of intelligent agents</a:t>
            </a:r>
            <a:r>
              <a:rPr lang="en-US" sz="3200" b="1" dirty="0" smtClean="0">
                <a:latin typeface="Bahnschrift SemiBold SemiConden" pitchFamily="34" charset="0"/>
              </a:rPr>
              <a:t>,“ </a:t>
            </a:r>
            <a:endParaRPr lang="en-US" sz="2800" b="1" dirty="0" smtClean="0">
              <a:latin typeface="Bahnschrift SemiBold SemiConden" pitchFamily="34" charset="0"/>
            </a:endParaRPr>
          </a:p>
          <a:p>
            <a:pPr>
              <a:lnSpc>
                <a:spcPct val="120000"/>
              </a:lnSpc>
              <a:buNone/>
            </a:pPr>
            <a:r>
              <a:rPr lang="en-US" sz="2800" b="1" dirty="0" smtClean="0">
                <a:latin typeface="Bahnschrift SemiBold SemiConden" pitchFamily="34" charset="0"/>
              </a:rPr>
              <a:t>    </a:t>
            </a:r>
            <a:endParaRPr lang="en-US" sz="1400" dirty="0" smtClean="0"/>
          </a:p>
        </p:txBody>
      </p:sp>
      <p:cxnSp>
        <p:nvCxnSpPr>
          <p:cNvPr id="5" name="Straight Connector 4"/>
          <p:cNvCxnSpPr/>
          <p:nvPr/>
        </p:nvCxnSpPr>
        <p:spPr>
          <a:xfrm>
            <a:off x="0" y="1000108"/>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52225" name="Picture 1"/>
          <p:cNvPicPr>
            <a:picLocks noChangeAspect="1" noChangeArrowheads="1"/>
          </p:cNvPicPr>
          <p:nvPr/>
        </p:nvPicPr>
        <p:blipFill>
          <a:blip r:embed="rId2"/>
          <a:srcRect/>
          <a:stretch>
            <a:fillRect/>
          </a:stretch>
        </p:blipFill>
        <p:spPr bwMode="auto">
          <a:xfrm>
            <a:off x="2500298" y="1928802"/>
            <a:ext cx="6600825" cy="4114798"/>
          </a:xfrm>
          <a:prstGeom prst="rect">
            <a:avLst/>
          </a:prstGeom>
          <a:noFill/>
          <a:ln w="9525">
            <a:noFill/>
            <a:miter lim="800000"/>
            <a:headEnd/>
            <a:tailEnd/>
          </a:ln>
          <a:effectLst/>
        </p:spPr>
      </p:pic>
      <p:sp>
        <p:nvSpPr>
          <p:cNvPr id="6" name="TextBox 5"/>
          <p:cNvSpPr txBox="1"/>
          <p:nvPr/>
        </p:nvSpPr>
        <p:spPr>
          <a:xfrm>
            <a:off x="357158" y="1928802"/>
            <a:ext cx="2214578" cy="4487382"/>
          </a:xfrm>
          <a:prstGeom prst="rect">
            <a:avLst/>
          </a:prstGeom>
          <a:noFill/>
        </p:spPr>
        <p:txBody>
          <a:bodyPr wrap="square" rtlCol="0">
            <a:spAutoFit/>
          </a:bodyPr>
          <a:lstStyle/>
          <a:p>
            <a:pPr>
              <a:lnSpc>
                <a:spcPct val="120000"/>
              </a:lnSpc>
              <a:buNone/>
            </a:pPr>
            <a:r>
              <a:rPr lang="en-US" sz="2400" dirty="0" smtClean="0">
                <a:latin typeface="Bahnschrift SemiBold SemiConden" pitchFamily="34" charset="0"/>
              </a:rPr>
              <a:t>where an intelligent agent is a system that </a:t>
            </a:r>
            <a:r>
              <a:rPr lang="en-US" sz="2400" dirty="0" smtClean="0">
                <a:solidFill>
                  <a:srgbClr val="002060"/>
                </a:solidFill>
                <a:latin typeface="Bahnschrift SemiBold SemiConden" pitchFamily="34" charset="0"/>
              </a:rPr>
              <a:t>perceives</a:t>
            </a:r>
            <a:r>
              <a:rPr lang="en-US" sz="2400" dirty="0" smtClean="0">
                <a:latin typeface="Bahnschrift SemiBold SemiConden" pitchFamily="34" charset="0"/>
              </a:rPr>
              <a:t> its environment and takes </a:t>
            </a:r>
            <a:r>
              <a:rPr lang="en-US" sz="2400" dirty="0" smtClean="0">
                <a:solidFill>
                  <a:srgbClr val="002060"/>
                </a:solidFill>
                <a:latin typeface="Bahnschrift SemiBold SemiConden" pitchFamily="34" charset="0"/>
              </a:rPr>
              <a:t>actions</a:t>
            </a:r>
            <a:r>
              <a:rPr lang="en-US" sz="2400" dirty="0" smtClean="0">
                <a:latin typeface="Bahnschrift SemiBold SemiConden" pitchFamily="34" charset="0"/>
              </a:rPr>
              <a:t> which maximize its chances of success</a:t>
            </a:r>
            <a:r>
              <a:rPr lang="en-US" sz="2400" dirty="0" smtClean="0"/>
              <a:t>.</a:t>
            </a:r>
            <a:endParaRPr lang="en-US" altLang="en-US" sz="2000" dirty="0" smtClean="0">
              <a:latin typeface="Times New Roman" pitchFamily="18" charset="0"/>
              <a:cs typeface="Times New Roman" pitchFamily="18" charset="0"/>
            </a:endParaRPr>
          </a:p>
          <a:p>
            <a:pPr>
              <a:lnSpc>
                <a:spcPct val="80000"/>
              </a:lnSpc>
            </a:pPr>
            <a:endParaRPr lang="en-US" sz="1050" dirty="0" smtClean="0"/>
          </a:p>
          <a:p>
            <a:endParaRPr lang="en-US" dirty="0"/>
          </a:p>
        </p:txBody>
      </p:sp>
      <p:sp>
        <p:nvSpPr>
          <p:cNvPr id="7" name="TextBox 6"/>
          <p:cNvSpPr txBox="1"/>
          <p:nvPr/>
        </p:nvSpPr>
        <p:spPr>
          <a:xfrm>
            <a:off x="571472" y="6000768"/>
            <a:ext cx="8348760" cy="830997"/>
          </a:xfrm>
          <a:prstGeom prst="rect">
            <a:avLst/>
          </a:prstGeom>
          <a:solidFill>
            <a:srgbClr val="6699FF"/>
          </a:solidFill>
        </p:spPr>
        <p:txBody>
          <a:bodyPr wrap="none" rtlCol="0">
            <a:spAutoFit/>
          </a:bodyPr>
          <a:lstStyle/>
          <a:p>
            <a:r>
              <a:rPr lang="en-US" sz="2400" dirty="0" smtClean="0">
                <a:latin typeface="Verdana" pitchFamily="34" charset="0"/>
                <a:ea typeface="Verdana" pitchFamily="34" charset="0"/>
              </a:rPr>
              <a:t>Artificial intelligence is about designing systems that</a:t>
            </a:r>
          </a:p>
          <a:p>
            <a:r>
              <a:rPr lang="en-US" sz="2400" dirty="0" smtClean="0">
                <a:latin typeface="Verdana" pitchFamily="34" charset="0"/>
                <a:ea typeface="Verdana" pitchFamily="34" charset="0"/>
              </a:rPr>
              <a:t> are as intelligent as humans. </a:t>
            </a:r>
            <a:endParaRPr lang="en-US" sz="2400" dirty="0">
              <a:latin typeface="Verdana" pitchFamily="34" charset="0"/>
              <a:ea typeface="Verdan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25"/>
                                        </p:tgtEl>
                                        <p:attrNameLst>
                                          <p:attrName>style.visibility</p:attrName>
                                        </p:attrNameLst>
                                      </p:cBhvr>
                                      <p:to>
                                        <p:strVal val="visible"/>
                                      </p:to>
                                    </p:set>
                                    <p:animEffect transition="in" filter="fade">
                                      <p:cBhvr>
                                        <p:cTn id="7" dur="500"/>
                                        <p:tgtEl>
                                          <p:spTgt spid="522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4"/>
          <p:cNvSpPr>
            <a:spLocks noGrp="1" noChangeArrowheads="1"/>
          </p:cNvSpPr>
          <p:nvPr>
            <p:ph type="title"/>
          </p:nvPr>
        </p:nvSpPr>
        <p:spPr>
          <a:xfrm>
            <a:off x="457200" y="142852"/>
            <a:ext cx="8229600" cy="796908"/>
          </a:xfrm>
          <a:solidFill>
            <a:schemeClr val="accent4">
              <a:lumMod val="20000"/>
              <a:lumOff val="80000"/>
            </a:schemeClr>
          </a:solidFill>
        </p:spPr>
        <p:txBody>
          <a:bodyPr/>
          <a:lstStyle/>
          <a:p>
            <a:pPr algn="ctr" eaLnBrk="1" hangingPunct="1"/>
            <a:r>
              <a:rPr lang="en-US" sz="4000" b="1" dirty="0" smtClean="0">
                <a:solidFill>
                  <a:schemeClr val="accent2"/>
                </a:solidFill>
                <a:latin typeface="Baskerville Old Face" pitchFamily="18" charset="0"/>
              </a:rPr>
              <a:t>What is AI?</a:t>
            </a:r>
          </a:p>
        </p:txBody>
      </p:sp>
      <p:sp>
        <p:nvSpPr>
          <p:cNvPr id="7170" name="Slide Number Placeholder 5"/>
          <p:cNvSpPr>
            <a:spLocks noGrp="1"/>
          </p:cNvSpPr>
          <p:nvPr>
            <p:ph type="sldNum" sz="quarter" idx="12"/>
          </p:nvPr>
        </p:nvSpPr>
        <p:spPr>
          <a:noFill/>
        </p:spPr>
        <p:txBody>
          <a:bodyPr/>
          <a:lstStyle/>
          <a:p>
            <a:fld id="{68E91481-4903-4103-8EA6-7116A801E36D}" type="slidenum">
              <a:rPr lang="en-US" smtClean="0"/>
              <a:pPr/>
              <a:t>14</a:t>
            </a:fld>
            <a:endParaRPr lang="en-US" smtClean="0"/>
          </a:p>
        </p:txBody>
      </p:sp>
      <p:sp>
        <p:nvSpPr>
          <p:cNvPr id="7171" name="Rectangle 3"/>
          <p:cNvSpPr>
            <a:spLocks noGrp="1" noChangeArrowheads="1"/>
          </p:cNvSpPr>
          <p:nvPr>
            <p:ph sz="quarter" idx="1"/>
          </p:nvPr>
        </p:nvSpPr>
        <p:spPr>
          <a:xfrm>
            <a:off x="457200" y="1371600"/>
            <a:ext cx="8229600" cy="4525963"/>
          </a:xfrm>
        </p:spPr>
        <p:txBody>
          <a:bodyPr/>
          <a:lstStyle/>
          <a:p>
            <a:pPr eaLnBrk="1" hangingPunct="1">
              <a:buClr>
                <a:srgbClr val="3333CC"/>
              </a:buClr>
              <a:buFont typeface="Wingdings" pitchFamily="2" charset="2"/>
              <a:buChar char="§"/>
            </a:pPr>
            <a:endParaRPr lang="en-US" sz="1000" dirty="0" smtClean="0">
              <a:latin typeface="Comic Sans MS" pitchFamily="66" charset="0"/>
            </a:endParaRPr>
          </a:p>
          <a:p>
            <a:pPr eaLnBrk="1" hangingPunct="1">
              <a:buClr>
                <a:srgbClr val="3333CC"/>
              </a:buClr>
              <a:buFont typeface="Wingdings" pitchFamily="2" charset="2"/>
              <a:buChar char="§"/>
            </a:pPr>
            <a:r>
              <a:rPr lang="en-US" dirty="0" smtClean="0">
                <a:latin typeface="Comic Sans MS" pitchFamily="66" charset="0"/>
              </a:rPr>
              <a:t>AI is the reproduction of </a:t>
            </a:r>
            <a:r>
              <a:rPr lang="en-US" dirty="0" smtClean="0">
                <a:solidFill>
                  <a:srgbClr val="993300"/>
                </a:solidFill>
                <a:latin typeface="Comic Sans MS" pitchFamily="66" charset="0"/>
              </a:rPr>
              <a:t>human reasoning and</a:t>
            </a:r>
            <a:r>
              <a:rPr lang="en-US" dirty="0" smtClean="0">
                <a:latin typeface="Comic Sans MS" pitchFamily="66" charset="0"/>
              </a:rPr>
              <a:t> </a:t>
            </a:r>
            <a:r>
              <a:rPr lang="en-US" dirty="0" smtClean="0">
                <a:solidFill>
                  <a:srgbClr val="993300"/>
                </a:solidFill>
                <a:latin typeface="Comic Sans MS" pitchFamily="66" charset="0"/>
              </a:rPr>
              <a:t>intelligent behavior </a:t>
            </a:r>
            <a:r>
              <a:rPr lang="en-US" dirty="0" smtClean="0">
                <a:latin typeface="Comic Sans MS" pitchFamily="66" charset="0"/>
              </a:rPr>
              <a:t>by computational methods </a:t>
            </a:r>
          </a:p>
        </p:txBody>
      </p:sp>
      <p:grpSp>
        <p:nvGrpSpPr>
          <p:cNvPr id="2" name="Group 15"/>
          <p:cNvGrpSpPr>
            <a:grpSpLocks/>
          </p:cNvGrpSpPr>
          <p:nvPr/>
        </p:nvGrpSpPr>
        <p:grpSpPr bwMode="auto">
          <a:xfrm>
            <a:off x="1905000" y="3352800"/>
            <a:ext cx="5715000" cy="3048000"/>
            <a:chOff x="624" y="1200"/>
            <a:chExt cx="4560" cy="2544"/>
          </a:xfrm>
        </p:grpSpPr>
        <p:sp>
          <p:nvSpPr>
            <p:cNvPr id="7179" name="Oval 16"/>
            <p:cNvSpPr>
              <a:spLocks noChangeArrowheads="1"/>
            </p:cNvSpPr>
            <p:nvPr/>
          </p:nvSpPr>
          <p:spPr bwMode="auto">
            <a:xfrm>
              <a:off x="624" y="1200"/>
              <a:ext cx="1728" cy="672"/>
            </a:xfrm>
            <a:prstGeom prst="ellipse">
              <a:avLst/>
            </a:prstGeom>
            <a:solidFill>
              <a:srgbClr val="F8F0D0"/>
            </a:solidFill>
            <a:ln w="38100">
              <a:solidFill>
                <a:srgbClr val="800000"/>
              </a:solidFill>
              <a:round/>
              <a:headEnd/>
              <a:tailEnd/>
            </a:ln>
          </p:spPr>
          <p:txBody>
            <a:bodyPr wrap="none" anchor="ctr"/>
            <a:lstStyle/>
            <a:p>
              <a:pPr algn="ctr"/>
              <a:r>
                <a:rPr lang="en-US" b="1">
                  <a:solidFill>
                    <a:srgbClr val="800000"/>
                  </a:solidFill>
                  <a:latin typeface="Comic Sans MS" pitchFamily="66" charset="0"/>
                </a:rPr>
                <a:t>Intelligent </a:t>
              </a:r>
            </a:p>
            <a:p>
              <a:pPr algn="ctr"/>
              <a:r>
                <a:rPr lang="en-US" b="1">
                  <a:solidFill>
                    <a:srgbClr val="800000"/>
                  </a:solidFill>
                  <a:latin typeface="Comic Sans MS" pitchFamily="66" charset="0"/>
                </a:rPr>
                <a:t>behavior</a:t>
              </a:r>
            </a:p>
          </p:txBody>
        </p:sp>
        <p:sp>
          <p:nvSpPr>
            <p:cNvPr id="7180" name="Oval 17"/>
            <p:cNvSpPr>
              <a:spLocks noChangeArrowheads="1"/>
            </p:cNvSpPr>
            <p:nvPr/>
          </p:nvSpPr>
          <p:spPr bwMode="auto">
            <a:xfrm>
              <a:off x="1776" y="3072"/>
              <a:ext cx="1728" cy="672"/>
            </a:xfrm>
            <a:prstGeom prst="ellipse">
              <a:avLst/>
            </a:prstGeom>
            <a:solidFill>
              <a:srgbClr val="F8F0D0"/>
            </a:solidFill>
            <a:ln w="38100">
              <a:solidFill>
                <a:srgbClr val="800000"/>
              </a:solidFill>
              <a:round/>
              <a:headEnd/>
              <a:tailEnd/>
            </a:ln>
          </p:spPr>
          <p:txBody>
            <a:bodyPr wrap="none" anchor="ctr"/>
            <a:lstStyle/>
            <a:p>
              <a:pPr algn="ctr"/>
              <a:r>
                <a:rPr lang="en-US" b="1">
                  <a:solidFill>
                    <a:srgbClr val="800000"/>
                  </a:solidFill>
                  <a:latin typeface="Comic Sans MS" pitchFamily="66" charset="0"/>
                </a:rPr>
                <a:t>Humans</a:t>
              </a:r>
            </a:p>
          </p:txBody>
        </p:sp>
        <p:sp>
          <p:nvSpPr>
            <p:cNvPr id="7181" name="Oval 18"/>
            <p:cNvSpPr>
              <a:spLocks noChangeArrowheads="1"/>
            </p:cNvSpPr>
            <p:nvPr/>
          </p:nvSpPr>
          <p:spPr bwMode="auto">
            <a:xfrm>
              <a:off x="3456" y="1632"/>
              <a:ext cx="1728" cy="672"/>
            </a:xfrm>
            <a:prstGeom prst="ellipse">
              <a:avLst/>
            </a:prstGeom>
            <a:solidFill>
              <a:srgbClr val="F8F0D0"/>
            </a:solidFill>
            <a:ln w="38100">
              <a:solidFill>
                <a:srgbClr val="800000"/>
              </a:solidFill>
              <a:round/>
              <a:headEnd/>
              <a:tailEnd/>
            </a:ln>
          </p:spPr>
          <p:txBody>
            <a:bodyPr wrap="none" anchor="ctr"/>
            <a:lstStyle/>
            <a:p>
              <a:pPr algn="ctr"/>
              <a:r>
                <a:rPr lang="en-US" b="1">
                  <a:solidFill>
                    <a:srgbClr val="800000"/>
                  </a:solidFill>
                  <a:latin typeface="Comic Sans MS" pitchFamily="66" charset="0"/>
                </a:rPr>
                <a:t>Computer</a:t>
              </a:r>
            </a:p>
          </p:txBody>
        </p:sp>
        <p:sp>
          <p:nvSpPr>
            <p:cNvPr id="7182" name="Line 19"/>
            <p:cNvSpPr>
              <a:spLocks noChangeShapeType="1"/>
            </p:cNvSpPr>
            <p:nvPr/>
          </p:nvSpPr>
          <p:spPr bwMode="auto">
            <a:xfrm>
              <a:off x="1440" y="1872"/>
              <a:ext cx="768" cy="1248"/>
            </a:xfrm>
            <a:prstGeom prst="line">
              <a:avLst/>
            </a:prstGeom>
            <a:noFill/>
            <a:ln w="38100">
              <a:solidFill>
                <a:srgbClr val="800000"/>
              </a:solidFill>
              <a:round/>
              <a:headEnd type="triangle" w="med" len="med"/>
              <a:tailEnd type="triangle" w="med" len="med"/>
            </a:ln>
          </p:spPr>
          <p:txBody>
            <a:bodyPr wrap="none"/>
            <a:lstStyle/>
            <a:p>
              <a:endParaRPr lang="en-US"/>
            </a:p>
          </p:txBody>
        </p:sp>
        <p:sp>
          <p:nvSpPr>
            <p:cNvPr id="7183" name="Line 20"/>
            <p:cNvSpPr>
              <a:spLocks noChangeShapeType="1"/>
            </p:cNvSpPr>
            <p:nvPr/>
          </p:nvSpPr>
          <p:spPr bwMode="auto">
            <a:xfrm flipV="1">
              <a:off x="3264" y="2304"/>
              <a:ext cx="672" cy="864"/>
            </a:xfrm>
            <a:prstGeom prst="line">
              <a:avLst/>
            </a:prstGeom>
            <a:noFill/>
            <a:ln w="38100">
              <a:solidFill>
                <a:srgbClr val="800000"/>
              </a:solidFill>
              <a:round/>
              <a:headEnd type="triangle" w="med" len="med"/>
              <a:tailEnd type="triangle" w="med" len="med"/>
            </a:ln>
          </p:spPr>
          <p:txBody>
            <a:bodyPr wrap="none"/>
            <a:lstStyle/>
            <a:p>
              <a:endParaRPr lang="en-US"/>
            </a:p>
          </p:txBody>
        </p:sp>
        <p:sp>
          <p:nvSpPr>
            <p:cNvPr id="7184" name="Line 21"/>
            <p:cNvSpPr>
              <a:spLocks noChangeShapeType="1"/>
            </p:cNvSpPr>
            <p:nvPr/>
          </p:nvSpPr>
          <p:spPr bwMode="auto">
            <a:xfrm>
              <a:off x="2352" y="1584"/>
              <a:ext cx="1152" cy="288"/>
            </a:xfrm>
            <a:prstGeom prst="line">
              <a:avLst/>
            </a:prstGeom>
            <a:noFill/>
            <a:ln w="38100">
              <a:solidFill>
                <a:srgbClr val="800000"/>
              </a:solidFill>
              <a:round/>
              <a:headEnd type="triangle" w="med" len="med"/>
              <a:tailEnd type="triangle" w="med" len="med"/>
            </a:ln>
          </p:spPr>
          <p:txBody>
            <a:bodyPr wrap="none"/>
            <a:lstStyle/>
            <a:p>
              <a:endParaRPr lang="en-US"/>
            </a:p>
          </p:txBody>
        </p:sp>
      </p:grpSp>
      <p:grpSp>
        <p:nvGrpSpPr>
          <p:cNvPr id="3" name="Group 29"/>
          <p:cNvGrpSpPr>
            <a:grpSpLocks/>
          </p:cNvGrpSpPr>
          <p:nvPr/>
        </p:nvGrpSpPr>
        <p:grpSpPr bwMode="auto">
          <a:xfrm>
            <a:off x="1000100" y="928670"/>
            <a:ext cx="2146300" cy="1066800"/>
            <a:chOff x="864" y="624"/>
            <a:chExt cx="1352" cy="672"/>
          </a:xfrm>
        </p:grpSpPr>
        <p:grpSp>
          <p:nvGrpSpPr>
            <p:cNvPr id="4" name="Group 27"/>
            <p:cNvGrpSpPr>
              <a:grpSpLocks/>
            </p:cNvGrpSpPr>
            <p:nvPr/>
          </p:nvGrpSpPr>
          <p:grpSpPr bwMode="auto">
            <a:xfrm>
              <a:off x="864" y="624"/>
              <a:ext cx="1352" cy="648"/>
              <a:chOff x="184" y="3360"/>
              <a:chExt cx="1352" cy="648"/>
            </a:xfrm>
          </p:grpSpPr>
          <p:sp>
            <p:nvSpPr>
              <p:cNvPr id="7177" name="Text Box 25"/>
              <p:cNvSpPr txBox="1">
                <a:spLocks noChangeArrowheads="1"/>
              </p:cNvSpPr>
              <p:nvPr/>
            </p:nvSpPr>
            <p:spPr bwMode="auto">
              <a:xfrm>
                <a:off x="374" y="3419"/>
                <a:ext cx="1148" cy="250"/>
              </a:xfrm>
              <a:prstGeom prst="rect">
                <a:avLst/>
              </a:prstGeom>
              <a:noFill/>
              <a:ln w="9525">
                <a:noFill/>
                <a:miter lim="800000"/>
                <a:headEnd/>
                <a:tailEnd/>
              </a:ln>
            </p:spPr>
            <p:txBody>
              <a:bodyPr wrap="none">
                <a:spAutoFit/>
              </a:bodyPr>
              <a:lstStyle/>
              <a:p>
                <a:r>
                  <a:rPr lang="en-US">
                    <a:solidFill>
                      <a:srgbClr val="006600"/>
                    </a:solidFill>
                    <a:latin typeface="Comic Sans MS" pitchFamily="66" charset="0"/>
                  </a:rPr>
                  <a:t>an attempt of</a:t>
                </a:r>
              </a:p>
            </p:txBody>
          </p:sp>
          <p:sp>
            <p:nvSpPr>
              <p:cNvPr id="7178" name="Freeform 26"/>
              <p:cNvSpPr>
                <a:spLocks/>
              </p:cNvSpPr>
              <p:nvPr/>
            </p:nvSpPr>
            <p:spPr bwMode="auto">
              <a:xfrm>
                <a:off x="184" y="3360"/>
                <a:ext cx="1352" cy="648"/>
              </a:xfrm>
              <a:custGeom>
                <a:avLst/>
                <a:gdLst>
                  <a:gd name="T0" fmla="*/ 536 w 1352"/>
                  <a:gd name="T1" fmla="*/ 0 h 648"/>
                  <a:gd name="T2" fmla="*/ 152 w 1352"/>
                  <a:gd name="T3" fmla="*/ 48 h 648"/>
                  <a:gd name="T4" fmla="*/ 56 w 1352"/>
                  <a:gd name="T5" fmla="*/ 192 h 648"/>
                  <a:gd name="T6" fmla="*/ 488 w 1352"/>
                  <a:gd name="T7" fmla="*/ 336 h 648"/>
                  <a:gd name="T8" fmla="*/ 632 w 1352"/>
                  <a:gd name="T9" fmla="*/ 336 h 648"/>
                  <a:gd name="T10" fmla="*/ 632 w 1352"/>
                  <a:gd name="T11" fmla="*/ 480 h 648"/>
                  <a:gd name="T12" fmla="*/ 584 w 1352"/>
                  <a:gd name="T13" fmla="*/ 624 h 648"/>
                  <a:gd name="T14" fmla="*/ 728 w 1352"/>
                  <a:gd name="T15" fmla="*/ 336 h 648"/>
                  <a:gd name="T16" fmla="*/ 1256 w 1352"/>
                  <a:gd name="T17" fmla="*/ 240 h 648"/>
                  <a:gd name="T18" fmla="*/ 1304 w 1352"/>
                  <a:gd name="T19" fmla="*/ 96 h 648"/>
                  <a:gd name="T20" fmla="*/ 968 w 1352"/>
                  <a:gd name="T21" fmla="*/ 48 h 648"/>
                  <a:gd name="T22" fmla="*/ 536 w 1352"/>
                  <a:gd name="T23" fmla="*/ 0 h 6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52"/>
                  <a:gd name="T37" fmla="*/ 0 h 648"/>
                  <a:gd name="T38" fmla="*/ 1352 w 1352"/>
                  <a:gd name="T39" fmla="*/ 648 h 6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52" h="648">
                    <a:moveTo>
                      <a:pt x="536" y="0"/>
                    </a:moveTo>
                    <a:cubicBezTo>
                      <a:pt x="400" y="0"/>
                      <a:pt x="232" y="16"/>
                      <a:pt x="152" y="48"/>
                    </a:cubicBezTo>
                    <a:cubicBezTo>
                      <a:pt x="72" y="80"/>
                      <a:pt x="0" y="144"/>
                      <a:pt x="56" y="192"/>
                    </a:cubicBezTo>
                    <a:cubicBezTo>
                      <a:pt x="112" y="240"/>
                      <a:pt x="392" y="312"/>
                      <a:pt x="488" y="336"/>
                    </a:cubicBezTo>
                    <a:cubicBezTo>
                      <a:pt x="584" y="360"/>
                      <a:pt x="608" y="312"/>
                      <a:pt x="632" y="336"/>
                    </a:cubicBezTo>
                    <a:cubicBezTo>
                      <a:pt x="656" y="360"/>
                      <a:pt x="640" y="432"/>
                      <a:pt x="632" y="480"/>
                    </a:cubicBezTo>
                    <a:cubicBezTo>
                      <a:pt x="624" y="528"/>
                      <a:pt x="568" y="648"/>
                      <a:pt x="584" y="624"/>
                    </a:cubicBezTo>
                    <a:cubicBezTo>
                      <a:pt x="600" y="600"/>
                      <a:pt x="616" y="400"/>
                      <a:pt x="728" y="336"/>
                    </a:cubicBezTo>
                    <a:cubicBezTo>
                      <a:pt x="840" y="272"/>
                      <a:pt x="1160" y="280"/>
                      <a:pt x="1256" y="240"/>
                    </a:cubicBezTo>
                    <a:cubicBezTo>
                      <a:pt x="1352" y="200"/>
                      <a:pt x="1352" y="128"/>
                      <a:pt x="1304" y="96"/>
                    </a:cubicBezTo>
                    <a:cubicBezTo>
                      <a:pt x="1256" y="64"/>
                      <a:pt x="1096" y="64"/>
                      <a:pt x="968" y="48"/>
                    </a:cubicBezTo>
                    <a:cubicBezTo>
                      <a:pt x="840" y="32"/>
                      <a:pt x="672" y="0"/>
                      <a:pt x="536" y="0"/>
                    </a:cubicBezTo>
                    <a:close/>
                  </a:path>
                </a:pathLst>
              </a:custGeom>
              <a:noFill/>
              <a:ln w="9525">
                <a:solidFill>
                  <a:srgbClr val="006600"/>
                </a:solidFill>
                <a:round/>
                <a:headEnd/>
                <a:tailEnd/>
              </a:ln>
            </p:spPr>
            <p:txBody>
              <a:bodyPr wrap="none"/>
              <a:lstStyle/>
              <a:p>
                <a:endParaRPr lang="en-US"/>
              </a:p>
            </p:txBody>
          </p:sp>
        </p:grpSp>
        <p:sp>
          <p:nvSpPr>
            <p:cNvPr id="7176" name="Line 28"/>
            <p:cNvSpPr>
              <a:spLocks noChangeShapeType="1"/>
            </p:cNvSpPr>
            <p:nvPr/>
          </p:nvSpPr>
          <p:spPr bwMode="auto">
            <a:xfrm flipV="1">
              <a:off x="1296" y="1152"/>
              <a:ext cx="336" cy="144"/>
            </a:xfrm>
            <a:prstGeom prst="line">
              <a:avLst/>
            </a:prstGeom>
            <a:noFill/>
            <a:ln w="76200">
              <a:solidFill>
                <a:srgbClr val="006600"/>
              </a:solidFill>
              <a:round/>
              <a:headEnd/>
              <a:tailEnd/>
            </a:ln>
          </p:spPr>
          <p:txBody>
            <a:bodyPr wrap="none"/>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6"/>
          <p:cNvSpPr>
            <a:spLocks noGrp="1"/>
          </p:cNvSpPr>
          <p:nvPr>
            <p:ph type="sldNum" sz="quarter" idx="12"/>
          </p:nvPr>
        </p:nvSpPr>
        <p:spPr>
          <a:noFill/>
        </p:spPr>
        <p:txBody>
          <a:bodyPr/>
          <a:lstStyle/>
          <a:p>
            <a:fld id="{3A43FD94-74C9-491F-B5C3-0E445827CACD}" type="slidenum">
              <a:rPr lang="en-US" smtClean="0"/>
              <a:pPr/>
              <a:t>15</a:t>
            </a:fld>
            <a:endParaRPr lang="en-US" smtClean="0"/>
          </a:p>
        </p:txBody>
      </p:sp>
      <p:sp>
        <p:nvSpPr>
          <p:cNvPr id="8195" name="Rectangle 21"/>
          <p:cNvSpPr>
            <a:spLocks noChangeArrowheads="1"/>
          </p:cNvSpPr>
          <p:nvPr/>
        </p:nvSpPr>
        <p:spPr bwMode="auto">
          <a:xfrm>
            <a:off x="1035050" y="3276600"/>
            <a:ext cx="3492500" cy="1066800"/>
          </a:xfrm>
          <a:prstGeom prst="rect">
            <a:avLst/>
          </a:prstGeom>
          <a:solidFill>
            <a:srgbClr val="DAE3FE"/>
          </a:solidFill>
          <a:ln w="9525">
            <a:solidFill>
              <a:schemeClr val="tx1"/>
            </a:solidFill>
            <a:miter lim="800000"/>
            <a:headEnd/>
            <a:tailEnd/>
          </a:ln>
        </p:spPr>
        <p:txBody>
          <a:bodyPr wrap="none" anchor="ctr"/>
          <a:lstStyle/>
          <a:p>
            <a:endParaRPr lang="ru-RU"/>
          </a:p>
        </p:txBody>
      </p:sp>
      <p:sp>
        <p:nvSpPr>
          <p:cNvPr id="8196" name="Rectangle 20"/>
          <p:cNvSpPr>
            <a:spLocks noChangeArrowheads="1"/>
          </p:cNvSpPr>
          <p:nvPr/>
        </p:nvSpPr>
        <p:spPr bwMode="auto">
          <a:xfrm>
            <a:off x="4527550" y="3276600"/>
            <a:ext cx="3519488" cy="1066800"/>
          </a:xfrm>
          <a:prstGeom prst="rect">
            <a:avLst/>
          </a:prstGeom>
          <a:solidFill>
            <a:srgbClr val="FFFF99"/>
          </a:solidFill>
          <a:ln w="9525">
            <a:solidFill>
              <a:schemeClr val="tx1"/>
            </a:solidFill>
            <a:miter lim="800000"/>
            <a:headEnd/>
            <a:tailEnd/>
          </a:ln>
        </p:spPr>
        <p:txBody>
          <a:bodyPr wrap="none" anchor="ctr"/>
          <a:lstStyle/>
          <a:p>
            <a:endParaRPr lang="ru-RU"/>
          </a:p>
        </p:txBody>
      </p:sp>
      <p:graphicFrame>
        <p:nvGraphicFramePr>
          <p:cNvPr id="139283" name="Group 19"/>
          <p:cNvGraphicFramePr>
            <a:graphicFrameLocks noGrp="1"/>
          </p:cNvGraphicFramePr>
          <p:nvPr>
            <p:ph sz="half" idx="2"/>
          </p:nvPr>
        </p:nvGraphicFramePr>
        <p:xfrm>
          <a:off x="1071538" y="3214686"/>
          <a:ext cx="7018338" cy="1185552"/>
        </p:xfrm>
        <a:graphic>
          <a:graphicData uri="http://schemas.openxmlformats.org/drawingml/2006/table">
            <a:tbl>
              <a:tblPr/>
              <a:tblGrid>
                <a:gridCol w="3509963"/>
                <a:gridCol w="3508375"/>
              </a:tblGrid>
              <a:tr h="592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800000"/>
                          </a:solidFill>
                          <a:effectLst/>
                          <a:latin typeface="Comic Sans MS" pitchFamily="66" charset="0"/>
                          <a:cs typeface="Arial" pitchFamily="34" charset="0"/>
                        </a:rPr>
                        <a:t>Act like humans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800000"/>
                          </a:solidFill>
                          <a:effectLst/>
                          <a:latin typeface="Comic Sans MS" pitchFamily="66" charset="0"/>
                          <a:cs typeface="Arial" pitchFamily="34" charset="0"/>
                        </a:rPr>
                        <a:t>Act rationally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27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800000"/>
                          </a:solidFill>
                          <a:effectLst/>
                          <a:latin typeface="Comic Sans MS" pitchFamily="66" charset="0"/>
                          <a:cs typeface="Arial" pitchFamily="34" charset="0"/>
                        </a:rPr>
                        <a:t>Think like humans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800000"/>
                          </a:solidFill>
                          <a:effectLst/>
                          <a:latin typeface="Comic Sans MS" pitchFamily="66" charset="0"/>
                          <a:cs typeface="Arial" pitchFamily="34" charset="0"/>
                        </a:rPr>
                        <a:t>Think rationally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08" name="Rectangle 2"/>
          <p:cNvSpPr>
            <a:spLocks noGrp="1" noChangeArrowheads="1"/>
          </p:cNvSpPr>
          <p:nvPr>
            <p:ph type="title"/>
          </p:nvPr>
        </p:nvSpPr>
        <p:spPr/>
        <p:txBody>
          <a:bodyPr>
            <a:normAutofit fontScale="90000"/>
          </a:bodyPr>
          <a:lstStyle/>
          <a:p>
            <a:pPr eaLnBrk="1" hangingPunct="1"/>
            <a:r>
              <a:rPr lang="en-US" sz="4000" b="1" dirty="0" smtClean="0">
                <a:solidFill>
                  <a:schemeClr val="accent2"/>
                </a:solidFill>
                <a:latin typeface="Comic Sans MS" pitchFamily="66" charset="0"/>
              </a:rPr>
              <a:t>What is AI?</a:t>
            </a:r>
            <a:br>
              <a:rPr lang="en-US" sz="4000" b="1" dirty="0" smtClean="0">
                <a:solidFill>
                  <a:schemeClr val="accent2"/>
                </a:solidFill>
                <a:latin typeface="Comic Sans MS" pitchFamily="66" charset="0"/>
              </a:rPr>
            </a:br>
            <a:endParaRPr lang="en-US" sz="3200" b="1" dirty="0" smtClean="0">
              <a:solidFill>
                <a:schemeClr val="accent2"/>
              </a:solidFill>
              <a:latin typeface="Comic Sans MS" pitchFamily="66" charset="0"/>
            </a:endParaRPr>
          </a:p>
        </p:txBody>
      </p:sp>
      <p:sp>
        <p:nvSpPr>
          <p:cNvPr id="8209" name="Rectangle 3"/>
          <p:cNvSpPr>
            <a:spLocks noGrp="1" noChangeArrowheads="1"/>
          </p:cNvSpPr>
          <p:nvPr>
            <p:ph type="body" sz="half" idx="1"/>
          </p:nvPr>
        </p:nvSpPr>
        <p:spPr>
          <a:xfrm>
            <a:off x="838200" y="1905000"/>
            <a:ext cx="7848600" cy="4114800"/>
          </a:xfrm>
        </p:spPr>
        <p:txBody>
          <a:bodyPr/>
          <a:lstStyle/>
          <a:p>
            <a:pPr marL="0" indent="0" eaLnBrk="1" hangingPunct="1">
              <a:buFontTx/>
              <a:buNone/>
            </a:pPr>
            <a:r>
              <a:rPr lang="en-US" sz="2800" smtClean="0">
                <a:latin typeface="Comic Sans MS" pitchFamily="66" charset="0"/>
              </a:rPr>
              <a:t>Discipline that systematizes and automates reasoning processes to create machines that: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2B54860B-CE77-49DF-ACE2-269FCEBD9753}" type="slidenum">
              <a:rPr lang="en-US" smtClean="0"/>
              <a:pPr/>
              <a:t>16</a:t>
            </a:fld>
            <a:endParaRPr lang="en-US" smtClean="0"/>
          </a:p>
        </p:txBody>
      </p:sp>
      <p:sp>
        <p:nvSpPr>
          <p:cNvPr id="141315" name="Rectangle 3"/>
          <p:cNvSpPr>
            <a:spLocks noGrp="1" noChangeArrowheads="1"/>
          </p:cNvSpPr>
          <p:nvPr>
            <p:ph sz="quarter" idx="1"/>
          </p:nvPr>
        </p:nvSpPr>
        <p:spPr>
          <a:xfrm>
            <a:off x="228600" y="1714488"/>
            <a:ext cx="8763000" cy="4724400"/>
          </a:xfrm>
        </p:spPr>
        <p:txBody>
          <a:bodyPr>
            <a:normAutofit lnSpcReduction="10000"/>
          </a:bodyPr>
          <a:lstStyle/>
          <a:p>
            <a:pPr eaLnBrk="1" hangingPunct="1">
              <a:lnSpc>
                <a:spcPct val="90000"/>
              </a:lnSpc>
              <a:buClr>
                <a:srgbClr val="3333CC"/>
              </a:buClr>
              <a:buFont typeface="Wingdings" pitchFamily="2" charset="2"/>
              <a:buChar char="§"/>
            </a:pPr>
            <a:r>
              <a:rPr lang="en-US" sz="2400" dirty="0" smtClean="0">
                <a:latin typeface="Comic Sans MS" pitchFamily="66" charset="0"/>
              </a:rPr>
              <a:t>The goal of AI is to create computer systems that perform tasks regarded as requiring </a:t>
            </a:r>
            <a:r>
              <a:rPr lang="en-US" sz="2400" b="1" dirty="0" smtClean="0">
                <a:solidFill>
                  <a:srgbClr val="C00000"/>
                </a:solidFill>
                <a:latin typeface="Comic Sans MS" pitchFamily="66" charset="0"/>
              </a:rPr>
              <a:t>intelligence</a:t>
            </a:r>
            <a:r>
              <a:rPr lang="en-US" sz="2400" dirty="0" smtClean="0">
                <a:latin typeface="Comic Sans MS" pitchFamily="66" charset="0"/>
              </a:rPr>
              <a:t> when done by humans</a:t>
            </a:r>
          </a:p>
          <a:p>
            <a:pPr eaLnBrk="1" hangingPunct="1">
              <a:lnSpc>
                <a:spcPct val="90000"/>
              </a:lnSpc>
              <a:buClr>
                <a:srgbClr val="3333CC"/>
              </a:buClr>
              <a:buFont typeface="Wingdings" pitchFamily="2" charset="2"/>
              <a:buChar char="§"/>
            </a:pPr>
            <a:endParaRPr lang="en-US" sz="700" dirty="0" smtClean="0">
              <a:latin typeface="Comic Sans MS" pitchFamily="66" charset="0"/>
            </a:endParaRPr>
          </a:p>
          <a:p>
            <a:pPr eaLnBrk="1" hangingPunct="1">
              <a:lnSpc>
                <a:spcPct val="90000"/>
              </a:lnSpc>
              <a:buClr>
                <a:srgbClr val="3333CC"/>
              </a:buClr>
              <a:buFont typeface="Wingdings" pitchFamily="2" charset="2"/>
              <a:buChar char="§"/>
            </a:pPr>
            <a:r>
              <a:rPr lang="en-US" sz="2400" dirty="0" smtClean="0">
                <a:latin typeface="Comic Sans MS" pitchFamily="66" charset="0"/>
                <a:sym typeface="Wingdings" pitchFamily="2" charset="2"/>
              </a:rPr>
              <a:t> AI </a:t>
            </a:r>
            <a:r>
              <a:rPr lang="en-US" sz="2400" dirty="0" smtClean="0">
                <a:latin typeface="Comic Sans MS" pitchFamily="66" charset="0"/>
              </a:rPr>
              <a:t>Methodology: Take a task at which people are better, e.g.:</a:t>
            </a:r>
          </a:p>
          <a:p>
            <a:pPr lvl="1" eaLnBrk="1" hangingPunct="1">
              <a:lnSpc>
                <a:spcPct val="90000"/>
              </a:lnSpc>
              <a:buClr>
                <a:srgbClr val="3333CC"/>
              </a:buClr>
              <a:buFontTx/>
              <a:buChar char="•"/>
            </a:pPr>
            <a:r>
              <a:rPr lang="en-US" sz="2400" dirty="0" smtClean="0">
                <a:solidFill>
                  <a:srgbClr val="FF0000"/>
                </a:solidFill>
                <a:latin typeface="Comic Sans MS" pitchFamily="66" charset="0"/>
              </a:rPr>
              <a:t>Prove a theorem</a:t>
            </a:r>
          </a:p>
          <a:p>
            <a:pPr lvl="1" eaLnBrk="1" hangingPunct="1">
              <a:lnSpc>
                <a:spcPct val="90000"/>
              </a:lnSpc>
              <a:buClr>
                <a:srgbClr val="3333CC"/>
              </a:buClr>
              <a:buFontTx/>
              <a:buChar char="•"/>
            </a:pPr>
            <a:r>
              <a:rPr lang="en-US" sz="2400" dirty="0" smtClean="0">
                <a:solidFill>
                  <a:srgbClr val="FF0000"/>
                </a:solidFill>
                <a:latin typeface="Comic Sans MS" pitchFamily="66" charset="0"/>
              </a:rPr>
              <a:t>Play chess</a:t>
            </a:r>
          </a:p>
          <a:p>
            <a:pPr lvl="1" eaLnBrk="1" hangingPunct="1">
              <a:lnSpc>
                <a:spcPct val="90000"/>
              </a:lnSpc>
              <a:buClr>
                <a:srgbClr val="3333CC"/>
              </a:buClr>
              <a:buFontTx/>
              <a:buChar char="•"/>
            </a:pPr>
            <a:r>
              <a:rPr lang="en-US" sz="2400" dirty="0" smtClean="0">
                <a:solidFill>
                  <a:srgbClr val="FF0000"/>
                </a:solidFill>
                <a:latin typeface="Comic Sans MS" pitchFamily="66" charset="0"/>
              </a:rPr>
              <a:t>Plan a surgical operation</a:t>
            </a:r>
          </a:p>
          <a:p>
            <a:pPr lvl="1" eaLnBrk="1" hangingPunct="1">
              <a:lnSpc>
                <a:spcPct val="90000"/>
              </a:lnSpc>
              <a:buClr>
                <a:srgbClr val="3333CC"/>
              </a:buClr>
              <a:buFontTx/>
              <a:buChar char="•"/>
            </a:pPr>
            <a:r>
              <a:rPr lang="en-US" sz="2400" dirty="0" smtClean="0">
                <a:solidFill>
                  <a:srgbClr val="FF0000"/>
                </a:solidFill>
                <a:latin typeface="Comic Sans MS" pitchFamily="66" charset="0"/>
              </a:rPr>
              <a:t>Diagnose a disease</a:t>
            </a:r>
          </a:p>
          <a:p>
            <a:pPr lvl="1" eaLnBrk="1" hangingPunct="1">
              <a:lnSpc>
                <a:spcPct val="90000"/>
              </a:lnSpc>
              <a:buClr>
                <a:srgbClr val="3333CC"/>
              </a:buClr>
              <a:buFontTx/>
              <a:buChar char="•"/>
            </a:pPr>
            <a:r>
              <a:rPr lang="en-US" sz="2400" dirty="0" smtClean="0">
                <a:solidFill>
                  <a:srgbClr val="FF0000"/>
                </a:solidFill>
                <a:latin typeface="Comic Sans MS" pitchFamily="66" charset="0"/>
              </a:rPr>
              <a:t>Navigate in a building</a:t>
            </a:r>
          </a:p>
          <a:p>
            <a:pPr eaLnBrk="1" hangingPunct="1">
              <a:lnSpc>
                <a:spcPct val="90000"/>
              </a:lnSpc>
              <a:buClr>
                <a:srgbClr val="3333CC"/>
              </a:buClr>
              <a:buFont typeface="Wingdings" pitchFamily="2" charset="2"/>
              <a:buNone/>
            </a:pPr>
            <a:r>
              <a:rPr lang="en-US" sz="2400" dirty="0" smtClean="0">
                <a:latin typeface="Comic Sans MS" pitchFamily="66" charset="0"/>
              </a:rPr>
              <a:t>	and build a computer system that does it automatically</a:t>
            </a:r>
          </a:p>
          <a:p>
            <a:pPr eaLnBrk="1" hangingPunct="1">
              <a:lnSpc>
                <a:spcPct val="90000"/>
              </a:lnSpc>
              <a:buClr>
                <a:srgbClr val="3333CC"/>
              </a:buClr>
              <a:buFont typeface="Wingdings" pitchFamily="2" charset="2"/>
              <a:buNone/>
            </a:pPr>
            <a:r>
              <a:rPr lang="en-US" sz="2400" dirty="0" smtClean="0">
                <a:latin typeface="Comic Sans MS" pitchFamily="66" charset="0"/>
              </a:rPr>
              <a:t/>
            </a:r>
            <a:br>
              <a:rPr lang="en-US" sz="2400" dirty="0" smtClean="0">
                <a:latin typeface="Comic Sans MS" pitchFamily="66" charset="0"/>
              </a:rPr>
            </a:br>
            <a:endParaRPr lang="en-US" sz="500" dirty="0" smtClean="0">
              <a:latin typeface="Comic Sans MS" pitchFamily="66" charset="0"/>
            </a:endParaRPr>
          </a:p>
          <a:p>
            <a:pPr eaLnBrk="1" hangingPunct="1">
              <a:lnSpc>
                <a:spcPct val="90000"/>
              </a:lnSpc>
              <a:buClr>
                <a:srgbClr val="3333CC"/>
              </a:buClr>
              <a:buFont typeface="Wingdings" pitchFamily="2" charset="2"/>
              <a:buChar char="§"/>
            </a:pPr>
            <a:r>
              <a:rPr lang="en-US" sz="2400" dirty="0" smtClean="0">
                <a:solidFill>
                  <a:srgbClr val="990000"/>
                </a:solidFill>
                <a:latin typeface="Comic Sans MS" pitchFamily="66" charset="0"/>
              </a:rPr>
              <a:t>But do we want to duplicate human </a:t>
            </a:r>
            <a:r>
              <a:rPr lang="en-US" sz="2400" dirty="0" smtClean="0">
                <a:solidFill>
                  <a:schemeClr val="accent1"/>
                </a:solidFill>
                <a:latin typeface="Comic Sans MS" pitchFamily="66" charset="0"/>
              </a:rPr>
              <a:t>imperfections</a:t>
            </a:r>
            <a:r>
              <a:rPr lang="en-US" sz="2400" dirty="0" smtClean="0">
                <a:solidFill>
                  <a:srgbClr val="990000"/>
                </a:solidFill>
                <a:latin typeface="Comic Sans MS" pitchFamily="66" charset="0"/>
              </a:rPr>
              <a:t>?</a:t>
            </a:r>
          </a:p>
        </p:txBody>
      </p:sp>
      <p:sp>
        <p:nvSpPr>
          <p:cNvPr id="9220" name="Rectangle 7"/>
          <p:cNvSpPr>
            <a:spLocks noChangeArrowheads="1"/>
          </p:cNvSpPr>
          <p:nvPr/>
        </p:nvSpPr>
        <p:spPr bwMode="auto">
          <a:xfrm>
            <a:off x="850900" y="381000"/>
            <a:ext cx="3492500" cy="1066800"/>
          </a:xfrm>
          <a:prstGeom prst="rect">
            <a:avLst/>
          </a:prstGeom>
          <a:solidFill>
            <a:srgbClr val="DAE3FE"/>
          </a:solidFill>
          <a:ln w="9525">
            <a:solidFill>
              <a:schemeClr val="tx1"/>
            </a:solidFill>
            <a:miter lim="800000"/>
            <a:headEnd/>
            <a:tailEnd/>
          </a:ln>
        </p:spPr>
        <p:txBody>
          <a:bodyPr wrap="none" anchor="ctr"/>
          <a:lstStyle/>
          <a:p>
            <a:endParaRPr lang="ru-RU"/>
          </a:p>
        </p:txBody>
      </p:sp>
      <p:sp>
        <p:nvSpPr>
          <p:cNvPr id="9221" name="Rectangle 8"/>
          <p:cNvSpPr>
            <a:spLocks noChangeArrowheads="1"/>
          </p:cNvSpPr>
          <p:nvPr/>
        </p:nvSpPr>
        <p:spPr bwMode="auto">
          <a:xfrm>
            <a:off x="4343400" y="381000"/>
            <a:ext cx="3519488" cy="1066800"/>
          </a:xfrm>
          <a:prstGeom prst="rect">
            <a:avLst/>
          </a:prstGeom>
          <a:solidFill>
            <a:srgbClr val="FFFF99"/>
          </a:solidFill>
          <a:ln w="9525">
            <a:solidFill>
              <a:schemeClr val="tx1"/>
            </a:solidFill>
            <a:miter lim="800000"/>
            <a:headEnd/>
            <a:tailEnd/>
          </a:ln>
        </p:spPr>
        <p:txBody>
          <a:bodyPr wrap="none" anchor="ctr"/>
          <a:lstStyle/>
          <a:p>
            <a:endParaRPr lang="ru-RU"/>
          </a:p>
        </p:txBody>
      </p:sp>
      <p:graphicFrame>
        <p:nvGraphicFramePr>
          <p:cNvPr id="141321" name="Group 9"/>
          <p:cNvGraphicFramePr>
            <a:graphicFrameLocks noGrp="1"/>
          </p:cNvGraphicFramePr>
          <p:nvPr/>
        </p:nvGraphicFramePr>
        <p:xfrm>
          <a:off x="857224" y="320978"/>
          <a:ext cx="7018338" cy="1036320"/>
        </p:xfrm>
        <a:graphic>
          <a:graphicData uri="http://schemas.openxmlformats.org/drawingml/2006/table">
            <a:tbl>
              <a:tblPr/>
              <a:tblGrid>
                <a:gridCol w="3509963"/>
                <a:gridCol w="3508375"/>
              </a:tblGrid>
              <a:tr h="49794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3333CC"/>
                          </a:solidFill>
                          <a:effectLst/>
                          <a:latin typeface="Comic Sans MS" pitchFamily="66" charset="0"/>
                          <a:cs typeface="Arial" pitchFamily="34" charset="0"/>
                        </a:rPr>
                        <a:t>Act like humans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solidFill>
                          <a:effectLst/>
                          <a:latin typeface="Comic Sans MS" pitchFamily="66" charset="0"/>
                          <a:cs typeface="Arial" pitchFamily="34" charset="0"/>
                        </a:rPr>
                        <a:t>Act rationally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535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0070C0"/>
                          </a:solidFill>
                          <a:effectLst/>
                          <a:latin typeface="Comic Sans MS" pitchFamily="66" charset="0"/>
                          <a:cs typeface="Arial" pitchFamily="34" charset="0"/>
                        </a:rPr>
                        <a:t>Think like humans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1"/>
                          </a:solidFill>
                          <a:effectLst/>
                          <a:latin typeface="Comic Sans MS" pitchFamily="66" charset="0"/>
                          <a:cs typeface="Arial" pitchFamily="34" charset="0"/>
                        </a:rPr>
                        <a:t>Think rationally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AI, ML and Deep Learning</a:t>
            </a:r>
            <a:endParaRPr lang="en-US" sz="3200" dirty="0" smtClean="0">
              <a:solidFill>
                <a:schemeClr val="accent3">
                  <a:lumMod val="50000"/>
                </a:schemeClr>
              </a:solidFill>
            </a:endParaRPr>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2" descr="Applications of Data Science, Deep Learning, and Artificial Intelligence"/>
          <p:cNvPicPr>
            <a:picLocks noChangeAspect="1" noChangeArrowheads="1"/>
          </p:cNvPicPr>
          <p:nvPr/>
        </p:nvPicPr>
        <p:blipFill>
          <a:blip r:embed="rId2"/>
          <a:srcRect/>
          <a:stretch>
            <a:fillRect/>
          </a:stretch>
        </p:blipFill>
        <p:spPr bwMode="auto">
          <a:xfrm>
            <a:off x="3643306" y="2500306"/>
            <a:ext cx="5433994" cy="4357718"/>
          </a:xfrm>
          <a:prstGeom prst="rect">
            <a:avLst/>
          </a:prstGeom>
          <a:noFill/>
        </p:spPr>
      </p:pic>
      <p:pic>
        <p:nvPicPr>
          <p:cNvPr id="6" name="Picture 2" descr="AM-93 - Artificial Intelligence Approaches | GIS&amp;T Body of Knowledge"/>
          <p:cNvPicPr>
            <a:picLocks noChangeAspect="1" noChangeArrowheads="1"/>
          </p:cNvPicPr>
          <p:nvPr/>
        </p:nvPicPr>
        <p:blipFill>
          <a:blip r:embed="rId3"/>
          <a:srcRect/>
          <a:stretch>
            <a:fillRect/>
          </a:stretch>
        </p:blipFill>
        <p:spPr bwMode="auto">
          <a:xfrm>
            <a:off x="0" y="1142984"/>
            <a:ext cx="4000496" cy="3071834"/>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AI, ML and Deep Learning</a:t>
            </a:r>
            <a:endParaRPr lang="en-US" dirty="0"/>
          </a:p>
        </p:txBody>
      </p:sp>
      <p:sp>
        <p:nvSpPr>
          <p:cNvPr id="3" name="Content Placeholder 2"/>
          <p:cNvSpPr>
            <a:spLocks noGrp="1"/>
          </p:cNvSpPr>
          <p:nvPr>
            <p:ph sz="quarter" idx="1"/>
          </p:nvPr>
        </p:nvSpPr>
        <p:spPr/>
        <p:txBody>
          <a:bodyPr/>
          <a:lstStyle/>
          <a:p>
            <a:endParaRPr lang="en-US"/>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12290" name="Picture 2"/>
          <p:cNvPicPr>
            <a:picLocks noChangeAspect="1" noChangeArrowheads="1"/>
          </p:cNvPicPr>
          <p:nvPr/>
        </p:nvPicPr>
        <p:blipFill>
          <a:blip r:embed="rId2"/>
          <a:srcRect/>
          <a:stretch>
            <a:fillRect/>
          </a:stretch>
        </p:blipFill>
        <p:spPr bwMode="auto">
          <a:xfrm>
            <a:off x="214314" y="1295423"/>
            <a:ext cx="8858280" cy="5419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839787" y="1600200"/>
            <a:ext cx="8304213" cy="4114800"/>
          </a:xfrm>
        </p:spPr>
        <p:txBody>
          <a:bodyPr/>
          <a:lstStyle/>
          <a:p>
            <a:pPr eaLnBrk="1" hangingPunct="1">
              <a:lnSpc>
                <a:spcPct val="120000"/>
              </a:lnSpc>
            </a:pPr>
            <a:r>
              <a:rPr lang="en-GB" altLang="ar-JO" sz="2400" dirty="0" smtClean="0">
                <a:latin typeface="Times New Roman" pitchFamily="18" charset="0"/>
                <a:cs typeface="Times New Roman" pitchFamily="18" charset="0"/>
              </a:rPr>
              <a:t>making computers that think?</a:t>
            </a:r>
          </a:p>
          <a:p>
            <a:pPr eaLnBrk="1" hangingPunct="1">
              <a:lnSpc>
                <a:spcPct val="120000"/>
              </a:lnSpc>
            </a:pPr>
            <a:r>
              <a:rPr lang="en-GB" altLang="ar-JO" sz="2400" dirty="0" smtClean="0">
                <a:latin typeface="Times New Roman" pitchFamily="18" charset="0"/>
                <a:cs typeface="Times New Roman" pitchFamily="18" charset="0"/>
              </a:rPr>
              <a:t>the automation of activities we associate with human thinking, like decision making, learning ... ?</a:t>
            </a:r>
          </a:p>
          <a:p>
            <a:pPr eaLnBrk="1" hangingPunct="1">
              <a:lnSpc>
                <a:spcPct val="120000"/>
              </a:lnSpc>
            </a:pPr>
            <a:r>
              <a:rPr lang="en-GB" altLang="ar-JO" sz="2400" dirty="0" smtClean="0">
                <a:latin typeface="Times New Roman" pitchFamily="18" charset="0"/>
                <a:cs typeface="Times New Roman" pitchFamily="18" charset="0"/>
              </a:rPr>
              <a:t>the art of creating machines that perform functions that require intelligence when performed by people ?</a:t>
            </a:r>
          </a:p>
          <a:p>
            <a:pPr eaLnBrk="1" hangingPunct="1">
              <a:lnSpc>
                <a:spcPct val="120000"/>
              </a:lnSpc>
            </a:pPr>
            <a:r>
              <a:rPr lang="en-GB" altLang="ar-JO" sz="2400" dirty="0" smtClean="0">
                <a:latin typeface="Times New Roman" pitchFamily="18" charset="0"/>
                <a:cs typeface="Times New Roman" pitchFamily="18" charset="0"/>
              </a:rPr>
              <a:t>the study of mental faculties through the use of computational models ?</a:t>
            </a:r>
          </a:p>
        </p:txBody>
      </p:sp>
      <p:sp>
        <p:nvSpPr>
          <p:cNvPr id="18434" name="Rectangle 2"/>
          <p:cNvSpPr>
            <a:spLocks noGrp="1" noChangeArrowheads="1"/>
          </p:cNvSpPr>
          <p:nvPr>
            <p:ph type="title"/>
          </p:nvPr>
        </p:nvSpPr>
        <p:spPr>
          <a:xfrm>
            <a:off x="357158" y="241300"/>
            <a:ext cx="8101042" cy="973122"/>
          </a:xfrm>
        </p:spPr>
        <p:txBody>
          <a:bodyPr/>
          <a:lstStyle/>
          <a:p>
            <a:pPr eaLnBrk="1" fontAlgn="auto" hangingPunct="1">
              <a:spcAft>
                <a:spcPts val="0"/>
              </a:spcAft>
              <a:defRPr/>
            </a:pPr>
            <a:r>
              <a:rPr lang="en-GB" altLang="ar-JO" sz="3800" b="1" dirty="0" smtClean="0">
                <a:solidFill>
                  <a:schemeClr val="tx2">
                    <a:satMod val="130000"/>
                  </a:schemeClr>
                </a:solidFill>
              </a:rPr>
              <a:t>What is Artificial Intelligence ?</a:t>
            </a:r>
          </a:p>
        </p:txBody>
      </p:sp>
      <p:cxnSp>
        <p:nvCxnSpPr>
          <p:cNvPr id="4" name="Straight Connector 3"/>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8028384" y="138572"/>
            <a:ext cx="930063" cy="369332"/>
          </a:xfrm>
          <a:prstGeom prst="rect">
            <a:avLst/>
          </a:prstGeom>
          <a:solidFill>
            <a:srgbClr val="92D050"/>
          </a:solidFill>
        </p:spPr>
        <p:txBody>
          <a:bodyPr wrap="none" rtlCol="0">
            <a:spAutoFit/>
          </a:bodyPr>
          <a:lstStyle/>
          <a:p>
            <a:r>
              <a:rPr lang="en-US" dirty="0" smtClean="0"/>
              <a:t>NOTES</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wipe(left)">
                                      <p:cBhvr>
                                        <p:cTn id="7" dur="500"/>
                                        <p:tgtEl>
                                          <p:spTgt spid="17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wipe(left)">
                                      <p:cBhvr>
                                        <p:cTn id="12" dur="500"/>
                                        <p:tgtEl>
                                          <p:spTgt spid="17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wipe(left)">
                                      <p:cBhvr>
                                        <p:cTn id="17" dur="500"/>
                                        <p:tgtEl>
                                          <p:spTgt spid="1741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wipe(left)">
                                      <p:cBhvr>
                                        <p:cTn id="22" dur="500"/>
                                        <p:tgtEl>
                                          <p:spTgt spid="174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6908"/>
          </a:xfrm>
        </p:spPr>
        <p:txBody>
          <a:bodyPr>
            <a:normAutofit/>
          </a:bodyPr>
          <a:lstStyle/>
          <a:p>
            <a:r>
              <a:rPr lang="en-IN" b="1" dirty="0" smtClean="0"/>
              <a:t>Unit-I: Introduction</a:t>
            </a:r>
            <a:endParaRPr lang="en-IN" dirty="0"/>
          </a:p>
        </p:txBody>
      </p:sp>
      <p:sp>
        <p:nvSpPr>
          <p:cNvPr id="3" name="Content Placeholder 2"/>
          <p:cNvSpPr>
            <a:spLocks noGrp="1"/>
          </p:cNvSpPr>
          <p:nvPr>
            <p:ph sz="quarter" idx="1"/>
          </p:nvPr>
        </p:nvSpPr>
        <p:spPr>
          <a:xfrm>
            <a:off x="357158" y="1617681"/>
            <a:ext cx="8429684" cy="4525963"/>
          </a:xfrm>
        </p:spPr>
        <p:txBody>
          <a:bodyPr>
            <a:normAutofit fontScale="92500"/>
          </a:bodyPr>
          <a:lstStyle/>
          <a:p>
            <a:pPr>
              <a:buNone/>
            </a:pPr>
            <a:r>
              <a:rPr lang="en-IN" b="1" dirty="0" smtClean="0"/>
              <a:t>Introduction</a:t>
            </a:r>
          </a:p>
          <a:p>
            <a:r>
              <a:rPr lang="en-US" dirty="0" smtClean="0"/>
              <a:t>AI </a:t>
            </a:r>
            <a:r>
              <a:rPr lang="en-US" dirty="0"/>
              <a:t>problems, Agents and </a:t>
            </a:r>
            <a:r>
              <a:rPr lang="en-US" dirty="0" smtClean="0"/>
              <a:t>Environments</a:t>
            </a:r>
          </a:p>
          <a:p>
            <a:r>
              <a:rPr lang="en-US" dirty="0" smtClean="0"/>
              <a:t>Structure </a:t>
            </a:r>
            <a:r>
              <a:rPr lang="en-US" dirty="0"/>
              <a:t>of Agents, Problem Solving </a:t>
            </a:r>
            <a:r>
              <a:rPr lang="en-US" dirty="0" smtClean="0"/>
              <a:t>Agents</a:t>
            </a:r>
          </a:p>
          <a:p>
            <a:endParaRPr lang="en-US" dirty="0"/>
          </a:p>
          <a:p>
            <a:pPr>
              <a:buNone/>
            </a:pPr>
            <a:r>
              <a:rPr lang="en-US" b="1" dirty="0"/>
              <a:t>Basic Search </a:t>
            </a:r>
            <a:r>
              <a:rPr lang="en-US" b="1" dirty="0" smtClean="0"/>
              <a:t>Strategies</a:t>
            </a:r>
          </a:p>
          <a:p>
            <a:r>
              <a:rPr lang="en-US" dirty="0" smtClean="0"/>
              <a:t>Problem Spaces</a:t>
            </a:r>
          </a:p>
          <a:p>
            <a:r>
              <a:rPr lang="en-US" dirty="0" smtClean="0"/>
              <a:t>Uninformed </a:t>
            </a:r>
            <a:r>
              <a:rPr lang="en-US" dirty="0"/>
              <a:t>Search (Breadth-First, Depth-First Search,</a:t>
            </a:r>
          </a:p>
          <a:p>
            <a:pPr>
              <a:buNone/>
            </a:pPr>
            <a:r>
              <a:rPr lang="en-US" dirty="0" smtClean="0"/>
              <a:t>                                   Depth-first </a:t>
            </a:r>
            <a:r>
              <a:rPr lang="en-US" dirty="0"/>
              <a:t>with Iterative Deepening), </a:t>
            </a:r>
            <a:endParaRPr lang="en-US" dirty="0" smtClean="0"/>
          </a:p>
          <a:p>
            <a:r>
              <a:rPr lang="en-US" dirty="0" smtClean="0"/>
              <a:t>Heuristic </a:t>
            </a:r>
            <a:r>
              <a:rPr lang="en-US" dirty="0"/>
              <a:t>Search (Hill Climbing, Generic Best-First, A</a:t>
            </a:r>
            <a:r>
              <a:rPr lang="en-US" dirty="0" smtClean="0"/>
              <a:t>*)</a:t>
            </a:r>
            <a:endParaRPr lang="en-IN" dirty="0" smtClean="0"/>
          </a:p>
          <a:p>
            <a:endParaRPr lang="en-IN" dirty="0" smtClean="0"/>
          </a:p>
          <a:p>
            <a:endParaRPr lang="en-IN" dirty="0"/>
          </a:p>
        </p:txBody>
      </p:sp>
      <p:cxnSp>
        <p:nvCxnSpPr>
          <p:cNvPr id="6" name="Straight Connector 5"/>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914400" y="1524000"/>
            <a:ext cx="7772400" cy="4956175"/>
          </a:xfrm>
        </p:spPr>
        <p:txBody>
          <a:bodyPr/>
          <a:lstStyle/>
          <a:p>
            <a:pPr eaLnBrk="1" hangingPunct="1">
              <a:lnSpc>
                <a:spcPct val="110000"/>
              </a:lnSpc>
            </a:pPr>
            <a:r>
              <a:rPr lang="en-GB" altLang="ar-JO" sz="2400" dirty="0" smtClean="0">
                <a:latin typeface="Times New Roman" pitchFamily="18" charset="0"/>
                <a:cs typeface="Times New Roman" pitchFamily="18" charset="0"/>
              </a:rPr>
              <a:t>the study of computations that make it possible to perceive, reason and act ?</a:t>
            </a:r>
          </a:p>
          <a:p>
            <a:pPr eaLnBrk="1" hangingPunct="1">
              <a:lnSpc>
                <a:spcPct val="110000"/>
              </a:lnSpc>
            </a:pPr>
            <a:r>
              <a:rPr lang="en-GB" altLang="ar-JO" sz="2400" dirty="0" smtClean="0">
                <a:latin typeface="Times New Roman" pitchFamily="18" charset="0"/>
                <a:cs typeface="Times New Roman" pitchFamily="18" charset="0"/>
              </a:rPr>
              <a:t>a field of study that seeks to explain and emulate intelligent behaviour in terms of computational processes ?</a:t>
            </a:r>
          </a:p>
          <a:p>
            <a:pPr eaLnBrk="1" hangingPunct="1">
              <a:lnSpc>
                <a:spcPct val="110000"/>
              </a:lnSpc>
            </a:pPr>
            <a:r>
              <a:rPr lang="en-GB" altLang="ar-JO" sz="2400" dirty="0" smtClean="0">
                <a:latin typeface="Times New Roman" pitchFamily="18" charset="0"/>
                <a:cs typeface="Times New Roman" pitchFamily="18" charset="0"/>
              </a:rPr>
              <a:t>a branch of computer science that is concerned with the automation of intelligent behaviour ?</a:t>
            </a:r>
          </a:p>
          <a:p>
            <a:pPr eaLnBrk="1" hangingPunct="1">
              <a:lnSpc>
                <a:spcPct val="110000"/>
              </a:lnSpc>
            </a:pPr>
            <a:r>
              <a:rPr lang="en-GB" altLang="ar-JO" sz="2400" dirty="0" smtClean="0">
                <a:latin typeface="Times New Roman" pitchFamily="18" charset="0"/>
                <a:cs typeface="Times New Roman" pitchFamily="18" charset="0"/>
              </a:rPr>
              <a:t>anything in Computing Science that we don't yet know how to do properly ? (!)</a:t>
            </a:r>
          </a:p>
        </p:txBody>
      </p:sp>
      <p:sp>
        <p:nvSpPr>
          <p:cNvPr id="19458" name="Rectangle 2"/>
          <p:cNvSpPr>
            <a:spLocks noGrp="1" noChangeArrowheads="1"/>
          </p:cNvSpPr>
          <p:nvPr>
            <p:ph type="title"/>
          </p:nvPr>
        </p:nvSpPr>
        <p:spPr>
          <a:xfrm>
            <a:off x="685800" y="215900"/>
            <a:ext cx="7772400" cy="1143000"/>
          </a:xfrm>
        </p:spPr>
        <p:txBody>
          <a:bodyPr/>
          <a:lstStyle/>
          <a:p>
            <a:pPr eaLnBrk="1" fontAlgn="auto" hangingPunct="1">
              <a:spcAft>
                <a:spcPts val="0"/>
              </a:spcAft>
              <a:defRPr/>
            </a:pPr>
            <a:r>
              <a:rPr lang="en-GB" altLang="ar-JO" sz="3800" b="1" dirty="0" smtClean="0">
                <a:solidFill>
                  <a:schemeClr val="tx2">
                    <a:satMod val="130000"/>
                  </a:schemeClr>
                </a:solidFill>
                <a:latin typeface="Times New Roman" pitchFamily="18" charset="0"/>
                <a:cs typeface="Times New Roman" pitchFamily="18" charset="0"/>
              </a:rPr>
              <a:t>What is Artificial Intelligence ?</a:t>
            </a:r>
          </a:p>
        </p:txBody>
      </p:sp>
      <p:cxnSp>
        <p:nvCxnSpPr>
          <p:cNvPr id="4" name="Straight Connector 3"/>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wipe(left)">
                                      <p:cBhvr>
                                        <p:cTn id="7" dur="500"/>
                                        <p:tgtEl>
                                          <p:spTgt spid="194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wipe(left)">
                                      <p:cBhvr>
                                        <p:cTn id="12" dur="500"/>
                                        <p:tgtEl>
                                          <p:spTgt spid="194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wipe(left)">
                                      <p:cBhvr>
                                        <p:cTn id="17" dur="500"/>
                                        <p:tgtEl>
                                          <p:spTgt spid="194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wipe(left)">
                                      <p:cBhvr>
                                        <p:cTn id="22" dur="500"/>
                                        <p:tgtEl>
                                          <p:spTgt spid="194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90600" y="114300"/>
            <a:ext cx="7467600" cy="1143000"/>
          </a:xfrm>
        </p:spPr>
        <p:txBody>
          <a:bodyPr/>
          <a:lstStyle/>
          <a:p>
            <a:pPr eaLnBrk="1" fontAlgn="auto" hangingPunct="1">
              <a:spcAft>
                <a:spcPts val="0"/>
              </a:spcAft>
              <a:defRPr/>
            </a:pPr>
            <a:r>
              <a:rPr lang="en-GB" altLang="ar-JO" sz="3800" b="1" dirty="0" smtClean="0">
                <a:solidFill>
                  <a:schemeClr val="tx2">
                    <a:satMod val="130000"/>
                  </a:schemeClr>
                </a:solidFill>
                <a:latin typeface="Times New Roman" pitchFamily="18" charset="0"/>
                <a:cs typeface="Times New Roman" pitchFamily="18" charset="0"/>
              </a:rPr>
              <a:t>What is Artificial Intelligence ?</a:t>
            </a:r>
          </a:p>
        </p:txBody>
      </p:sp>
      <p:grpSp>
        <p:nvGrpSpPr>
          <p:cNvPr id="2" name="Group 3"/>
          <p:cNvGrpSpPr>
            <a:grpSpLocks/>
          </p:cNvGrpSpPr>
          <p:nvPr/>
        </p:nvGrpSpPr>
        <p:grpSpPr bwMode="auto">
          <a:xfrm>
            <a:off x="2514600" y="1525588"/>
            <a:ext cx="6248400" cy="3773487"/>
            <a:chOff x="1855" y="881"/>
            <a:chExt cx="4220" cy="2642"/>
          </a:xfrm>
        </p:grpSpPr>
        <p:sp>
          <p:nvSpPr>
            <p:cNvPr id="13320" name="Line 4"/>
            <p:cNvSpPr>
              <a:spLocks noChangeShapeType="1"/>
            </p:cNvSpPr>
            <p:nvPr/>
          </p:nvSpPr>
          <p:spPr bwMode="auto">
            <a:xfrm>
              <a:off x="1885" y="2214"/>
              <a:ext cx="4107" cy="0"/>
            </a:xfrm>
            <a:prstGeom prst="line">
              <a:avLst/>
            </a:prstGeom>
            <a:noFill/>
            <a:ln w="28575">
              <a:solidFill>
                <a:schemeClr val="tx1"/>
              </a:solidFill>
              <a:round/>
              <a:headEnd/>
              <a:tailEnd/>
            </a:ln>
          </p:spPr>
          <p:txBody>
            <a:bodyPr wrap="none" anchor="ctr"/>
            <a:lstStyle/>
            <a:p>
              <a:endParaRPr lang="en-US"/>
            </a:p>
          </p:txBody>
        </p:sp>
        <p:sp>
          <p:nvSpPr>
            <p:cNvPr id="13321" name="Line 5"/>
            <p:cNvSpPr>
              <a:spLocks noChangeShapeType="1"/>
            </p:cNvSpPr>
            <p:nvPr/>
          </p:nvSpPr>
          <p:spPr bwMode="auto">
            <a:xfrm>
              <a:off x="3942" y="889"/>
              <a:ext cx="0" cy="2634"/>
            </a:xfrm>
            <a:prstGeom prst="line">
              <a:avLst/>
            </a:prstGeom>
            <a:noFill/>
            <a:ln w="28575">
              <a:solidFill>
                <a:schemeClr val="tx1"/>
              </a:solidFill>
              <a:round/>
              <a:headEnd/>
              <a:tailEnd/>
            </a:ln>
          </p:spPr>
          <p:txBody>
            <a:bodyPr wrap="none" anchor="ctr"/>
            <a:lstStyle/>
            <a:p>
              <a:endParaRPr lang="en-US"/>
            </a:p>
          </p:txBody>
        </p:sp>
        <p:grpSp>
          <p:nvGrpSpPr>
            <p:cNvPr id="3" name="Group 6"/>
            <p:cNvGrpSpPr>
              <a:grpSpLocks/>
            </p:cNvGrpSpPr>
            <p:nvPr/>
          </p:nvGrpSpPr>
          <p:grpSpPr bwMode="auto">
            <a:xfrm>
              <a:off x="1855" y="881"/>
              <a:ext cx="4220" cy="2641"/>
              <a:chOff x="1785" y="998"/>
              <a:chExt cx="4220" cy="2641"/>
            </a:xfrm>
          </p:grpSpPr>
          <p:sp>
            <p:nvSpPr>
              <p:cNvPr id="13323" name="Rectangle 7"/>
              <p:cNvSpPr>
                <a:spLocks noChangeArrowheads="1"/>
              </p:cNvSpPr>
              <p:nvPr/>
            </p:nvSpPr>
            <p:spPr bwMode="auto">
              <a:xfrm>
                <a:off x="1823" y="998"/>
                <a:ext cx="4107" cy="2641"/>
              </a:xfrm>
              <a:prstGeom prst="rect">
                <a:avLst/>
              </a:prstGeom>
              <a:noFill/>
              <a:ln w="28575">
                <a:solidFill>
                  <a:schemeClr val="tx1"/>
                </a:solidFill>
                <a:miter lim="800000"/>
                <a:headEnd/>
                <a:tailEnd/>
              </a:ln>
            </p:spPr>
            <p:txBody>
              <a:bodyPr wrap="none" anchor="ctr"/>
              <a:lstStyle/>
              <a:p>
                <a:endParaRPr lang="ar-JO" altLang="ar-JO">
                  <a:ea typeface="Majalla UI"/>
                </a:endParaRPr>
              </a:p>
            </p:txBody>
          </p:sp>
          <p:sp>
            <p:nvSpPr>
              <p:cNvPr id="13324" name="Text Box 8"/>
              <p:cNvSpPr txBox="1">
                <a:spLocks noChangeArrowheads="1"/>
              </p:cNvSpPr>
              <p:nvPr/>
            </p:nvSpPr>
            <p:spPr bwMode="auto">
              <a:xfrm>
                <a:off x="3930" y="2664"/>
                <a:ext cx="1965" cy="576"/>
              </a:xfrm>
              <a:prstGeom prst="rect">
                <a:avLst/>
              </a:prstGeom>
              <a:noFill/>
              <a:ln w="12700">
                <a:noFill/>
                <a:miter lim="800000"/>
                <a:headEnd/>
                <a:tailEnd/>
              </a:ln>
            </p:spPr>
            <p:txBody>
              <a:bodyPr wrap="none">
                <a:spAutoFit/>
              </a:bodyPr>
              <a:lstStyle/>
              <a:p>
                <a:pPr algn="ctr"/>
                <a:r>
                  <a:rPr lang="en-GB" altLang="ar-JO" sz="2400" b="1">
                    <a:latin typeface="Arial" pitchFamily="34" charset="0"/>
                    <a:ea typeface="Majalla UI"/>
                  </a:rPr>
                  <a:t>Systems that act</a:t>
                </a:r>
                <a:br>
                  <a:rPr lang="en-GB" altLang="ar-JO" sz="2400" b="1">
                    <a:latin typeface="Arial" pitchFamily="34" charset="0"/>
                    <a:ea typeface="Majalla UI"/>
                  </a:rPr>
                </a:br>
                <a:r>
                  <a:rPr lang="en-GB" altLang="ar-JO" sz="2400" b="1">
                    <a:latin typeface="Arial" pitchFamily="34" charset="0"/>
                    <a:ea typeface="Majalla UI"/>
                  </a:rPr>
                  <a:t> rationally</a:t>
                </a:r>
              </a:p>
            </p:txBody>
          </p:sp>
          <p:sp>
            <p:nvSpPr>
              <p:cNvPr id="13325" name="Text Box 9"/>
              <p:cNvSpPr txBox="1">
                <a:spLocks noChangeArrowheads="1"/>
              </p:cNvSpPr>
              <p:nvPr/>
            </p:nvSpPr>
            <p:spPr bwMode="auto">
              <a:xfrm>
                <a:off x="1785" y="1357"/>
                <a:ext cx="2181" cy="576"/>
              </a:xfrm>
              <a:prstGeom prst="rect">
                <a:avLst/>
              </a:prstGeom>
              <a:noFill/>
              <a:ln w="12700">
                <a:noFill/>
                <a:miter lim="800000"/>
                <a:headEnd/>
                <a:tailEnd/>
              </a:ln>
            </p:spPr>
            <p:txBody>
              <a:bodyPr wrap="none">
                <a:spAutoFit/>
              </a:bodyPr>
              <a:lstStyle/>
              <a:p>
                <a:pPr algn="ctr"/>
                <a:r>
                  <a:rPr lang="en-GB" altLang="ar-JO" sz="2400" b="1">
                    <a:latin typeface="Arial" pitchFamily="34" charset="0"/>
                    <a:ea typeface="Majalla UI"/>
                  </a:rPr>
                  <a:t>Systems that think</a:t>
                </a:r>
                <a:br>
                  <a:rPr lang="en-GB" altLang="ar-JO" sz="2400" b="1">
                    <a:latin typeface="Arial" pitchFamily="34" charset="0"/>
                    <a:ea typeface="Majalla UI"/>
                  </a:rPr>
                </a:br>
                <a:r>
                  <a:rPr lang="en-GB" altLang="ar-JO" sz="2400" b="1">
                    <a:latin typeface="Arial" pitchFamily="34" charset="0"/>
                    <a:ea typeface="Majalla UI"/>
                  </a:rPr>
                  <a:t> like humans</a:t>
                </a:r>
              </a:p>
            </p:txBody>
          </p:sp>
          <p:sp>
            <p:nvSpPr>
              <p:cNvPr id="13326" name="Text Box 10"/>
              <p:cNvSpPr txBox="1">
                <a:spLocks noChangeArrowheads="1"/>
              </p:cNvSpPr>
              <p:nvPr/>
            </p:nvSpPr>
            <p:spPr bwMode="auto">
              <a:xfrm>
                <a:off x="3825" y="1357"/>
                <a:ext cx="2180" cy="576"/>
              </a:xfrm>
              <a:prstGeom prst="rect">
                <a:avLst/>
              </a:prstGeom>
              <a:noFill/>
              <a:ln w="12700">
                <a:noFill/>
                <a:miter lim="800000"/>
                <a:headEnd/>
                <a:tailEnd/>
              </a:ln>
            </p:spPr>
            <p:txBody>
              <a:bodyPr wrap="none">
                <a:spAutoFit/>
              </a:bodyPr>
              <a:lstStyle/>
              <a:p>
                <a:pPr algn="ctr"/>
                <a:r>
                  <a:rPr lang="en-GB" altLang="ar-JO" sz="2400" b="1">
                    <a:latin typeface="Arial" pitchFamily="34" charset="0"/>
                    <a:ea typeface="Majalla UI"/>
                  </a:rPr>
                  <a:t>Systems that think</a:t>
                </a:r>
                <a:br>
                  <a:rPr lang="en-GB" altLang="ar-JO" sz="2400" b="1">
                    <a:latin typeface="Arial" pitchFamily="34" charset="0"/>
                    <a:ea typeface="Majalla UI"/>
                  </a:rPr>
                </a:br>
                <a:r>
                  <a:rPr lang="en-GB" altLang="ar-JO" sz="2400" b="1">
                    <a:latin typeface="Arial" pitchFamily="34" charset="0"/>
                    <a:ea typeface="Majalla UI"/>
                  </a:rPr>
                  <a:t> rationally</a:t>
                </a:r>
              </a:p>
            </p:txBody>
          </p:sp>
          <p:sp>
            <p:nvSpPr>
              <p:cNvPr id="13327" name="Text Box 11"/>
              <p:cNvSpPr txBox="1">
                <a:spLocks noChangeArrowheads="1"/>
              </p:cNvSpPr>
              <p:nvPr/>
            </p:nvSpPr>
            <p:spPr bwMode="auto">
              <a:xfrm>
                <a:off x="1850" y="2664"/>
                <a:ext cx="1965" cy="576"/>
              </a:xfrm>
              <a:prstGeom prst="rect">
                <a:avLst/>
              </a:prstGeom>
              <a:noFill/>
              <a:ln w="12700">
                <a:noFill/>
                <a:miter lim="800000"/>
                <a:headEnd/>
                <a:tailEnd/>
              </a:ln>
            </p:spPr>
            <p:txBody>
              <a:bodyPr wrap="none">
                <a:spAutoFit/>
              </a:bodyPr>
              <a:lstStyle/>
              <a:p>
                <a:pPr algn="ctr"/>
                <a:r>
                  <a:rPr lang="en-GB" altLang="ar-JO" sz="2400" b="1">
                    <a:solidFill>
                      <a:srgbClr val="E92A25"/>
                    </a:solidFill>
                    <a:latin typeface="Arial" pitchFamily="34" charset="0"/>
                    <a:ea typeface="Majalla UI"/>
                  </a:rPr>
                  <a:t>Systems that act</a:t>
                </a:r>
                <a:br>
                  <a:rPr lang="en-GB" altLang="ar-JO" sz="2400" b="1">
                    <a:solidFill>
                      <a:srgbClr val="E92A25"/>
                    </a:solidFill>
                    <a:latin typeface="Arial" pitchFamily="34" charset="0"/>
                    <a:ea typeface="Majalla UI"/>
                  </a:rPr>
                </a:br>
                <a:r>
                  <a:rPr lang="en-GB" altLang="ar-JO" sz="2400" b="1">
                    <a:solidFill>
                      <a:srgbClr val="E92A25"/>
                    </a:solidFill>
                    <a:latin typeface="Arial" pitchFamily="34" charset="0"/>
                    <a:ea typeface="Majalla UI"/>
                  </a:rPr>
                  <a:t> like humans</a:t>
                </a:r>
              </a:p>
            </p:txBody>
          </p:sp>
        </p:grpSp>
      </p:grpSp>
      <p:sp>
        <p:nvSpPr>
          <p:cNvPr id="21516" name="Text Box 12"/>
          <p:cNvSpPr txBox="1">
            <a:spLocks noChangeArrowheads="1"/>
          </p:cNvSpPr>
          <p:nvPr/>
        </p:nvSpPr>
        <p:spPr bwMode="auto">
          <a:xfrm>
            <a:off x="604838" y="2025650"/>
            <a:ext cx="1690687" cy="457200"/>
          </a:xfrm>
          <a:prstGeom prst="rect">
            <a:avLst/>
          </a:prstGeom>
          <a:noFill/>
          <a:ln w="12700">
            <a:noFill/>
            <a:miter lim="800000"/>
            <a:headEnd/>
            <a:tailEnd/>
          </a:ln>
        </p:spPr>
        <p:txBody>
          <a:bodyPr wrap="none">
            <a:spAutoFit/>
          </a:bodyPr>
          <a:lstStyle/>
          <a:p>
            <a:r>
              <a:rPr lang="en-GB" altLang="ar-JO" sz="2400" b="1">
                <a:latin typeface="Arial" pitchFamily="34" charset="0"/>
                <a:ea typeface="Majalla UI"/>
              </a:rPr>
              <a:t>THOUGHT</a:t>
            </a:r>
            <a:endParaRPr lang="en-GB" altLang="ar-JO" sz="2400">
              <a:latin typeface="Arial" pitchFamily="34" charset="0"/>
              <a:ea typeface="Majalla UI"/>
            </a:endParaRPr>
          </a:p>
        </p:txBody>
      </p:sp>
      <p:sp>
        <p:nvSpPr>
          <p:cNvPr id="21517" name="Text Box 13"/>
          <p:cNvSpPr txBox="1">
            <a:spLocks noChangeArrowheads="1"/>
          </p:cNvSpPr>
          <p:nvPr/>
        </p:nvSpPr>
        <p:spPr bwMode="auto">
          <a:xfrm>
            <a:off x="536575" y="4216400"/>
            <a:ext cx="2014538" cy="457200"/>
          </a:xfrm>
          <a:prstGeom prst="rect">
            <a:avLst/>
          </a:prstGeom>
          <a:noFill/>
          <a:ln w="12700">
            <a:noFill/>
            <a:miter lim="800000"/>
            <a:headEnd/>
            <a:tailEnd/>
          </a:ln>
        </p:spPr>
        <p:txBody>
          <a:bodyPr wrap="none">
            <a:spAutoFit/>
          </a:bodyPr>
          <a:lstStyle/>
          <a:p>
            <a:r>
              <a:rPr lang="en-GB" altLang="ar-JO" sz="2400" b="1">
                <a:latin typeface="Arial" pitchFamily="34" charset="0"/>
                <a:ea typeface="Majalla UI"/>
              </a:rPr>
              <a:t>BEHAVIOUR</a:t>
            </a:r>
            <a:endParaRPr lang="en-GB" altLang="ar-JO" sz="1800">
              <a:latin typeface="Arial" pitchFamily="34" charset="0"/>
              <a:ea typeface="Majalla UI"/>
            </a:endParaRPr>
          </a:p>
        </p:txBody>
      </p:sp>
      <p:sp>
        <p:nvSpPr>
          <p:cNvPr id="21518" name="Text Box 14"/>
          <p:cNvSpPr txBox="1">
            <a:spLocks noChangeArrowheads="1"/>
          </p:cNvSpPr>
          <p:nvPr/>
        </p:nvSpPr>
        <p:spPr bwMode="auto">
          <a:xfrm>
            <a:off x="3246438" y="5551488"/>
            <a:ext cx="1320800" cy="457200"/>
          </a:xfrm>
          <a:prstGeom prst="rect">
            <a:avLst/>
          </a:prstGeom>
          <a:noFill/>
          <a:ln w="12700">
            <a:noFill/>
            <a:miter lim="800000"/>
            <a:headEnd/>
            <a:tailEnd/>
          </a:ln>
        </p:spPr>
        <p:txBody>
          <a:bodyPr wrap="none">
            <a:spAutoFit/>
          </a:bodyPr>
          <a:lstStyle/>
          <a:p>
            <a:r>
              <a:rPr lang="en-GB" altLang="ar-JO" sz="2400" b="1">
                <a:latin typeface="Arial" pitchFamily="34" charset="0"/>
                <a:ea typeface="Majalla UI"/>
              </a:rPr>
              <a:t>HUMAN</a:t>
            </a:r>
          </a:p>
        </p:txBody>
      </p:sp>
      <p:sp>
        <p:nvSpPr>
          <p:cNvPr id="21519" name="Text Box 15"/>
          <p:cNvSpPr txBox="1">
            <a:spLocks noChangeArrowheads="1"/>
          </p:cNvSpPr>
          <p:nvPr/>
        </p:nvSpPr>
        <p:spPr bwMode="auto">
          <a:xfrm>
            <a:off x="5819775" y="5538788"/>
            <a:ext cx="2261773" cy="461665"/>
          </a:xfrm>
          <a:prstGeom prst="rect">
            <a:avLst/>
          </a:prstGeom>
          <a:noFill/>
          <a:ln w="12700">
            <a:noFill/>
            <a:miter lim="800000"/>
            <a:headEnd/>
            <a:tailEnd/>
          </a:ln>
        </p:spPr>
        <p:txBody>
          <a:bodyPr wrap="none">
            <a:spAutoFit/>
          </a:bodyPr>
          <a:lstStyle/>
          <a:p>
            <a:r>
              <a:rPr lang="en-GB" altLang="ar-JO" sz="2400" b="1" dirty="0" smtClean="0">
                <a:latin typeface="Arial" pitchFamily="34" charset="0"/>
                <a:ea typeface="Majalla UI"/>
              </a:rPr>
              <a:t>      RATIONAL</a:t>
            </a:r>
            <a:endParaRPr lang="en-GB" altLang="ar-JO" sz="2400" b="1" dirty="0">
              <a:latin typeface="Arial" pitchFamily="34" charset="0"/>
              <a:ea typeface="Majalla UI"/>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1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16">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5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build="p" autoUpdateAnimBg="0"/>
      <p:bldP spid="21517" grpId="0" build="p" autoUpdateAnimBg="0"/>
      <p:bldP spid="21518" grpId="0" build="p" autoUpdateAnimBg="0"/>
      <p:bldP spid="21519"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90600" y="195263"/>
            <a:ext cx="7389813" cy="1143000"/>
          </a:xfrm>
        </p:spPr>
        <p:txBody>
          <a:bodyPr>
            <a:noAutofit/>
          </a:bodyPr>
          <a:lstStyle/>
          <a:p>
            <a:pPr eaLnBrk="1" fontAlgn="auto" hangingPunct="1">
              <a:spcAft>
                <a:spcPts val="0"/>
              </a:spcAft>
              <a:defRPr/>
            </a:pPr>
            <a:r>
              <a:rPr lang="en-US" sz="3800" b="1" dirty="0" smtClean="0">
                <a:solidFill>
                  <a:srgbClr val="FF0000"/>
                </a:solidFill>
                <a:latin typeface="Times New Roman" pitchFamily="18" charset="0"/>
                <a:cs typeface="Times New Roman" pitchFamily="18" charset="0"/>
              </a:rPr>
              <a:t>Turing Test</a:t>
            </a:r>
            <a:r>
              <a:rPr lang="en-US" sz="3800" b="1" dirty="0" smtClean="0">
                <a:solidFill>
                  <a:schemeClr val="tx2">
                    <a:satMod val="130000"/>
                  </a:schemeClr>
                </a:solidFill>
                <a:latin typeface="Times New Roman" pitchFamily="18" charset="0"/>
                <a:cs typeface="Times New Roman" pitchFamily="18" charset="0"/>
              </a:rPr>
              <a:t>: </a:t>
            </a:r>
            <a:br>
              <a:rPr lang="en-US" sz="3800" b="1" dirty="0" smtClean="0">
                <a:solidFill>
                  <a:schemeClr val="tx2">
                    <a:satMod val="130000"/>
                  </a:schemeClr>
                </a:solidFill>
                <a:latin typeface="Times New Roman" pitchFamily="18" charset="0"/>
                <a:cs typeface="Times New Roman" pitchFamily="18" charset="0"/>
              </a:rPr>
            </a:br>
            <a:r>
              <a:rPr lang="en-US" sz="3800" b="1" dirty="0" smtClean="0">
                <a:solidFill>
                  <a:schemeClr val="tx2">
                    <a:satMod val="130000"/>
                  </a:schemeClr>
                </a:solidFill>
                <a:latin typeface="Times New Roman" pitchFamily="18" charset="0"/>
                <a:cs typeface="Times New Roman" pitchFamily="18" charset="0"/>
              </a:rPr>
              <a:t>          </a:t>
            </a:r>
            <a:r>
              <a:rPr lang="en-GB" sz="3800" b="1" dirty="0" smtClean="0">
                <a:solidFill>
                  <a:schemeClr val="tx2">
                    <a:satMod val="130000"/>
                  </a:schemeClr>
                </a:solidFill>
                <a:latin typeface="Times New Roman" pitchFamily="18" charset="0"/>
                <a:cs typeface="Times New Roman" pitchFamily="18" charset="0"/>
              </a:rPr>
              <a:t>Systems </a:t>
            </a:r>
            <a:r>
              <a:rPr lang="en-GB" sz="3800" b="1" dirty="0">
                <a:solidFill>
                  <a:schemeClr val="tx2">
                    <a:satMod val="130000"/>
                  </a:schemeClr>
                </a:solidFill>
                <a:latin typeface="Times New Roman" pitchFamily="18" charset="0"/>
                <a:cs typeface="Times New Roman" pitchFamily="18" charset="0"/>
              </a:rPr>
              <a:t>that act like </a:t>
            </a:r>
            <a:r>
              <a:rPr lang="en-GB" sz="3800" b="1" dirty="0" smtClean="0">
                <a:solidFill>
                  <a:schemeClr val="tx2">
                    <a:satMod val="130000"/>
                  </a:schemeClr>
                </a:solidFill>
                <a:latin typeface="Times New Roman" pitchFamily="18" charset="0"/>
                <a:cs typeface="Times New Roman" pitchFamily="18" charset="0"/>
              </a:rPr>
              <a:t>humans</a:t>
            </a:r>
            <a:endParaRPr lang="en-GB" sz="3800" b="1" dirty="0">
              <a:solidFill>
                <a:schemeClr val="tx2">
                  <a:satMod val="130000"/>
                </a:schemeClr>
              </a:solidFill>
              <a:latin typeface="Times New Roman" pitchFamily="18" charset="0"/>
              <a:cs typeface="Times New Roman" pitchFamily="18" charset="0"/>
            </a:endParaRPr>
          </a:p>
        </p:txBody>
      </p:sp>
      <p:sp>
        <p:nvSpPr>
          <p:cNvPr id="23555" name="Rectangle 3"/>
          <p:cNvSpPr>
            <a:spLocks noGrp="1" noChangeArrowheads="1"/>
          </p:cNvSpPr>
          <p:nvPr>
            <p:ph type="body" idx="4294967295"/>
          </p:nvPr>
        </p:nvSpPr>
        <p:spPr>
          <a:xfrm>
            <a:off x="755576" y="1644650"/>
            <a:ext cx="8083624" cy="4114800"/>
          </a:xfrm>
          <a:noFill/>
        </p:spPr>
        <p:txBody>
          <a:bodyPr/>
          <a:lstStyle/>
          <a:p>
            <a:pPr eaLnBrk="1" hangingPunct="1">
              <a:lnSpc>
                <a:spcPct val="120000"/>
              </a:lnSpc>
            </a:pPr>
            <a:r>
              <a:rPr lang="en-GB" altLang="ar-JO" sz="2800" dirty="0" smtClean="0">
                <a:latin typeface="Times New Roman" pitchFamily="18" charset="0"/>
                <a:cs typeface="Times New Roman" pitchFamily="18" charset="0"/>
              </a:rPr>
              <a:t>“The art of creating </a:t>
            </a:r>
            <a:r>
              <a:rPr lang="en-GB" altLang="ar-JO" sz="2800" b="1" dirty="0" smtClean="0">
                <a:latin typeface="Times New Roman" pitchFamily="18" charset="0"/>
                <a:cs typeface="Times New Roman" pitchFamily="18" charset="0"/>
              </a:rPr>
              <a:t>machines</a:t>
            </a:r>
            <a:r>
              <a:rPr lang="en-GB" altLang="ar-JO" sz="2800" dirty="0" smtClean="0">
                <a:latin typeface="Times New Roman" pitchFamily="18" charset="0"/>
                <a:cs typeface="Times New Roman" pitchFamily="18" charset="0"/>
              </a:rPr>
              <a:t> that perform </a:t>
            </a:r>
            <a:r>
              <a:rPr lang="en-GB" altLang="ar-JO" sz="2800" b="1" dirty="0" smtClean="0">
                <a:latin typeface="Times New Roman" pitchFamily="18" charset="0"/>
                <a:cs typeface="Times New Roman" pitchFamily="18" charset="0"/>
              </a:rPr>
              <a:t>functions</a:t>
            </a:r>
            <a:r>
              <a:rPr lang="en-GB" altLang="ar-JO" sz="2800" dirty="0" smtClean="0">
                <a:latin typeface="Times New Roman" pitchFamily="18" charset="0"/>
                <a:cs typeface="Times New Roman" pitchFamily="18" charset="0"/>
              </a:rPr>
              <a:t> that require </a:t>
            </a:r>
            <a:r>
              <a:rPr lang="en-GB" altLang="ar-JO" sz="2800" b="1" dirty="0" smtClean="0">
                <a:latin typeface="Times New Roman" pitchFamily="18" charset="0"/>
                <a:cs typeface="Times New Roman" pitchFamily="18" charset="0"/>
              </a:rPr>
              <a:t>intelligence</a:t>
            </a:r>
            <a:r>
              <a:rPr lang="en-GB" altLang="ar-JO" sz="2800" dirty="0" smtClean="0">
                <a:latin typeface="Times New Roman" pitchFamily="18" charset="0"/>
                <a:cs typeface="Times New Roman" pitchFamily="18" charset="0"/>
              </a:rPr>
              <a:t> when performed by </a:t>
            </a:r>
            <a:r>
              <a:rPr lang="en-GB" altLang="ar-JO" sz="2800" b="1" dirty="0" smtClean="0">
                <a:latin typeface="Times New Roman" pitchFamily="18" charset="0"/>
                <a:cs typeface="Times New Roman" pitchFamily="18" charset="0"/>
              </a:rPr>
              <a:t>people</a:t>
            </a:r>
            <a:r>
              <a:rPr lang="en-GB" altLang="ar-JO" sz="2800" dirty="0" smtClean="0">
                <a:latin typeface="Times New Roman" pitchFamily="18" charset="0"/>
                <a:cs typeface="Times New Roman" pitchFamily="18" charset="0"/>
              </a:rPr>
              <a:t>.” (Kurzweil)</a:t>
            </a:r>
          </a:p>
          <a:p>
            <a:pPr eaLnBrk="1" hangingPunct="1">
              <a:lnSpc>
                <a:spcPct val="120000"/>
              </a:lnSpc>
            </a:pPr>
            <a:r>
              <a:rPr lang="en-GB" altLang="ar-JO" sz="2800" dirty="0" smtClean="0">
                <a:latin typeface="Times New Roman" pitchFamily="18" charset="0"/>
                <a:cs typeface="Times New Roman" pitchFamily="18" charset="0"/>
              </a:rPr>
              <a:t>“The study of how to make </a:t>
            </a:r>
            <a:r>
              <a:rPr lang="en-GB" altLang="ar-JO" sz="2800" b="1" dirty="0" smtClean="0">
                <a:latin typeface="Times New Roman" pitchFamily="18" charset="0"/>
                <a:cs typeface="Times New Roman" pitchFamily="18" charset="0"/>
              </a:rPr>
              <a:t>computers</a:t>
            </a:r>
            <a:r>
              <a:rPr lang="en-GB" altLang="ar-JO" sz="2800" dirty="0" smtClean="0">
                <a:latin typeface="Times New Roman" pitchFamily="18" charset="0"/>
                <a:cs typeface="Times New Roman" pitchFamily="18" charset="0"/>
              </a:rPr>
              <a:t> do things at which, at the moment, people are better.” (Rich and Knight)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990600" y="160338"/>
            <a:ext cx="7442200" cy="1143000"/>
          </a:xfrm>
        </p:spPr>
        <p:txBody>
          <a:bodyPr lIns="90488" tIns="44450" rIns="90488" bIns="44450"/>
          <a:lstStyle/>
          <a:p>
            <a:pPr eaLnBrk="1" fontAlgn="auto" hangingPunct="1">
              <a:spcAft>
                <a:spcPts val="0"/>
              </a:spcAft>
              <a:defRPr/>
            </a:pPr>
            <a:r>
              <a:rPr lang="en-GB" altLang="ar-JO" sz="3800" b="1" dirty="0" smtClean="0">
                <a:solidFill>
                  <a:schemeClr val="tx2">
                    <a:satMod val="130000"/>
                  </a:schemeClr>
                </a:solidFill>
                <a:latin typeface="Times New Roman" pitchFamily="18" charset="0"/>
                <a:cs typeface="Times New Roman" pitchFamily="18" charset="0"/>
              </a:rPr>
              <a:t>Systems that act like humans</a:t>
            </a:r>
          </a:p>
        </p:txBody>
      </p:sp>
      <p:sp>
        <p:nvSpPr>
          <p:cNvPr id="25603" name="Rectangle 3"/>
          <p:cNvSpPr>
            <a:spLocks noGrp="1" noChangeArrowheads="1"/>
          </p:cNvSpPr>
          <p:nvPr>
            <p:ph type="body" idx="4294967295"/>
          </p:nvPr>
        </p:nvSpPr>
        <p:spPr>
          <a:xfrm>
            <a:off x="428596" y="2968625"/>
            <a:ext cx="8358246" cy="3673475"/>
          </a:xfrm>
        </p:spPr>
        <p:txBody>
          <a:bodyPr>
            <a:normAutofit/>
          </a:bodyPr>
          <a:lstStyle/>
          <a:p>
            <a:pPr eaLnBrk="1" hangingPunct="1">
              <a:lnSpc>
                <a:spcPct val="90000"/>
              </a:lnSpc>
            </a:pPr>
            <a:r>
              <a:rPr lang="en-GB" altLang="ar-JO" sz="2800" dirty="0" smtClean="0">
                <a:latin typeface="Times New Roman" pitchFamily="18" charset="0"/>
                <a:cs typeface="Times New Roman" pitchFamily="18" charset="0"/>
              </a:rPr>
              <a:t>You enter a room which has a computer terminal. You have a fixed period of time to type what you want into the terminal, and </a:t>
            </a:r>
            <a:r>
              <a:rPr lang="en-GB" altLang="ar-JO" sz="2800" dirty="0" smtClean="0">
                <a:solidFill>
                  <a:srgbClr val="FF0000"/>
                </a:solidFill>
                <a:latin typeface="Times New Roman" pitchFamily="18" charset="0"/>
                <a:cs typeface="Times New Roman" pitchFamily="18" charset="0"/>
              </a:rPr>
              <a:t>study</a:t>
            </a:r>
            <a:r>
              <a:rPr lang="en-GB" altLang="ar-JO" sz="2800" dirty="0" smtClean="0">
                <a:latin typeface="Times New Roman" pitchFamily="18" charset="0"/>
                <a:cs typeface="Times New Roman" pitchFamily="18" charset="0"/>
              </a:rPr>
              <a:t> the </a:t>
            </a:r>
            <a:r>
              <a:rPr lang="en-GB" altLang="ar-JO" sz="2800" dirty="0" smtClean="0">
                <a:solidFill>
                  <a:srgbClr val="FF0000"/>
                </a:solidFill>
                <a:latin typeface="Times New Roman" pitchFamily="18" charset="0"/>
                <a:cs typeface="Times New Roman" pitchFamily="18" charset="0"/>
              </a:rPr>
              <a:t>replies</a:t>
            </a:r>
            <a:r>
              <a:rPr lang="en-GB" altLang="ar-JO" sz="2800" dirty="0" smtClean="0">
                <a:latin typeface="Times New Roman" pitchFamily="18" charset="0"/>
                <a:cs typeface="Times New Roman" pitchFamily="18" charset="0"/>
              </a:rPr>
              <a:t>. At the other end of the line is </a:t>
            </a:r>
            <a:r>
              <a:rPr lang="en-GB" altLang="ar-JO" sz="2800" dirty="0" smtClean="0">
                <a:solidFill>
                  <a:srgbClr val="FF0000"/>
                </a:solidFill>
                <a:latin typeface="Times New Roman" pitchFamily="18" charset="0"/>
                <a:cs typeface="Times New Roman" pitchFamily="18" charset="0"/>
              </a:rPr>
              <a:t>either</a:t>
            </a:r>
            <a:r>
              <a:rPr lang="en-GB" altLang="ar-JO" sz="2800" dirty="0" smtClean="0">
                <a:latin typeface="Times New Roman" pitchFamily="18" charset="0"/>
                <a:cs typeface="Times New Roman" pitchFamily="18" charset="0"/>
              </a:rPr>
              <a:t> a </a:t>
            </a:r>
            <a:r>
              <a:rPr lang="en-GB" altLang="ar-JO" sz="2800" b="1" dirty="0" smtClean="0">
                <a:latin typeface="Times New Roman" pitchFamily="18" charset="0"/>
                <a:cs typeface="Times New Roman" pitchFamily="18" charset="0"/>
              </a:rPr>
              <a:t>human</a:t>
            </a:r>
            <a:r>
              <a:rPr lang="en-GB" altLang="ar-JO" sz="2800" dirty="0" smtClean="0">
                <a:latin typeface="Times New Roman" pitchFamily="18" charset="0"/>
                <a:cs typeface="Times New Roman" pitchFamily="18" charset="0"/>
              </a:rPr>
              <a:t> being or a </a:t>
            </a:r>
            <a:r>
              <a:rPr lang="en-GB" altLang="ar-JO" sz="2800" dirty="0" smtClean="0">
                <a:solidFill>
                  <a:srgbClr val="FF0000"/>
                </a:solidFill>
                <a:latin typeface="Times New Roman" pitchFamily="18" charset="0"/>
                <a:cs typeface="Times New Roman" pitchFamily="18" charset="0"/>
              </a:rPr>
              <a:t>computer system</a:t>
            </a:r>
            <a:r>
              <a:rPr lang="en-GB" altLang="ar-JO" sz="2800" dirty="0" smtClean="0">
                <a:latin typeface="Times New Roman" pitchFamily="18" charset="0"/>
                <a:cs typeface="Times New Roman" pitchFamily="18" charset="0"/>
              </a:rPr>
              <a:t>. </a:t>
            </a:r>
          </a:p>
          <a:p>
            <a:pPr eaLnBrk="1" hangingPunct="1">
              <a:lnSpc>
                <a:spcPct val="90000"/>
              </a:lnSpc>
            </a:pPr>
            <a:r>
              <a:rPr lang="en-GB" altLang="ar-JO" sz="2800" dirty="0" smtClean="0">
                <a:latin typeface="Times New Roman" pitchFamily="18" charset="0"/>
                <a:cs typeface="Times New Roman" pitchFamily="18" charset="0"/>
              </a:rPr>
              <a:t>If it is a computer system, and at the end of the period you cannot reliably determine whether it is a system or a human, then the system is </a:t>
            </a:r>
            <a:r>
              <a:rPr lang="en-GB" altLang="ar-JO" sz="2800" b="1" dirty="0" smtClean="0">
                <a:latin typeface="Times New Roman" pitchFamily="18" charset="0"/>
                <a:cs typeface="Times New Roman" pitchFamily="18" charset="0"/>
              </a:rPr>
              <a:t>deemed</a:t>
            </a:r>
            <a:r>
              <a:rPr lang="en-GB" altLang="ar-JO" sz="2800" dirty="0" smtClean="0">
                <a:latin typeface="Times New Roman" pitchFamily="18" charset="0"/>
                <a:cs typeface="Times New Roman" pitchFamily="18" charset="0"/>
              </a:rPr>
              <a:t> to be </a:t>
            </a:r>
            <a:r>
              <a:rPr lang="en-GB" altLang="ar-JO" sz="2800" dirty="0" smtClean="0">
                <a:solidFill>
                  <a:srgbClr val="FF0000"/>
                </a:solidFill>
                <a:latin typeface="Times New Roman" pitchFamily="18" charset="0"/>
                <a:cs typeface="Times New Roman" pitchFamily="18" charset="0"/>
              </a:rPr>
              <a:t>intelligent</a:t>
            </a:r>
            <a:r>
              <a:rPr lang="en-GB" altLang="ar-JO" sz="2800" dirty="0" smtClean="0">
                <a:latin typeface="Times New Roman" pitchFamily="18" charset="0"/>
                <a:cs typeface="Times New Roman" pitchFamily="18" charset="0"/>
              </a:rPr>
              <a:t>.   </a:t>
            </a:r>
          </a:p>
        </p:txBody>
      </p:sp>
      <p:grpSp>
        <p:nvGrpSpPr>
          <p:cNvPr id="2" name="Group 4"/>
          <p:cNvGrpSpPr>
            <a:grpSpLocks/>
          </p:cNvGrpSpPr>
          <p:nvPr/>
        </p:nvGrpSpPr>
        <p:grpSpPr bwMode="auto">
          <a:xfrm>
            <a:off x="1984375" y="1223963"/>
            <a:ext cx="5427663" cy="1528762"/>
            <a:chOff x="1250" y="771"/>
            <a:chExt cx="3419" cy="963"/>
          </a:xfrm>
        </p:grpSpPr>
        <p:grpSp>
          <p:nvGrpSpPr>
            <p:cNvPr id="3" name="Group 5"/>
            <p:cNvGrpSpPr>
              <a:grpSpLocks/>
            </p:cNvGrpSpPr>
            <p:nvPr/>
          </p:nvGrpSpPr>
          <p:grpSpPr bwMode="auto">
            <a:xfrm>
              <a:off x="1250" y="771"/>
              <a:ext cx="3419" cy="963"/>
              <a:chOff x="1669" y="1065"/>
              <a:chExt cx="3704" cy="963"/>
            </a:xfrm>
          </p:grpSpPr>
          <p:graphicFrame>
            <p:nvGraphicFramePr>
              <p:cNvPr id="1026" name="Object 6">
                <a:hlinkClick r:id="" action="ppaction://ole?verb=0"/>
              </p:cNvPr>
              <p:cNvGraphicFramePr>
                <a:graphicFrameLocks/>
              </p:cNvGraphicFramePr>
              <p:nvPr/>
            </p:nvGraphicFramePr>
            <p:xfrm>
              <a:off x="1669" y="1375"/>
              <a:ext cx="655" cy="579"/>
            </p:xfrm>
            <a:graphic>
              <a:graphicData uri="http://schemas.openxmlformats.org/presentationml/2006/ole">
                <mc:AlternateContent xmlns:mc="http://schemas.openxmlformats.org/markup-compatibility/2006">
                  <mc:Choice xmlns:v="urn:schemas-microsoft-com:vml" Requires="v">
                    <p:oleObj spid="_x0000_s30818" name="Microsoft ClipArt Gallery" r:id="rId5" imgW="3949700" imgH="3492500" progId="">
                      <p:embed/>
                    </p:oleObj>
                  </mc:Choice>
                  <mc:Fallback>
                    <p:oleObj name="Microsoft ClipArt Gallery" r:id="rId5" imgW="3949700" imgH="3492500" progId="">
                      <p:embed/>
                      <p:pic>
                        <p:nvPicPr>
                          <p:cNvPr id="0" name="Picture 9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9" y="1375"/>
                            <a:ext cx="655" cy="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7"/>
              <p:cNvGrpSpPr>
                <a:grpSpLocks/>
              </p:cNvGrpSpPr>
              <p:nvPr/>
            </p:nvGrpSpPr>
            <p:grpSpPr bwMode="auto">
              <a:xfrm>
                <a:off x="2652" y="1065"/>
                <a:ext cx="2721" cy="963"/>
                <a:chOff x="1795" y="726"/>
                <a:chExt cx="2721" cy="963"/>
              </a:xfrm>
            </p:grpSpPr>
            <p:sp>
              <p:nvSpPr>
                <p:cNvPr id="1033" name="Rectangle 8"/>
                <p:cNvSpPr>
                  <a:spLocks noChangeArrowheads="1"/>
                </p:cNvSpPr>
                <p:nvPr/>
              </p:nvSpPr>
              <p:spPr bwMode="auto">
                <a:xfrm>
                  <a:off x="3698" y="1061"/>
                  <a:ext cx="185" cy="235"/>
                </a:xfrm>
                <a:prstGeom prst="rect">
                  <a:avLst/>
                </a:prstGeom>
                <a:solidFill>
                  <a:schemeClr val="bg1"/>
                </a:solidFill>
                <a:ln w="12700">
                  <a:solidFill>
                    <a:schemeClr val="bg1"/>
                  </a:solidFill>
                  <a:miter lim="800000"/>
                  <a:headEnd/>
                  <a:tailEnd/>
                </a:ln>
              </p:spPr>
              <p:txBody>
                <a:bodyPr wrap="none" anchor="ctr"/>
                <a:lstStyle/>
                <a:p>
                  <a:endParaRPr lang="ar-JO" altLang="ar-JO">
                    <a:ea typeface="Majalla UI"/>
                  </a:endParaRPr>
                </a:p>
              </p:txBody>
            </p:sp>
            <p:sp>
              <p:nvSpPr>
                <p:cNvPr id="1034" name="Line 9"/>
                <p:cNvSpPr>
                  <a:spLocks noChangeShapeType="1"/>
                </p:cNvSpPr>
                <p:nvPr/>
              </p:nvSpPr>
              <p:spPr bwMode="auto">
                <a:xfrm>
                  <a:off x="1801" y="745"/>
                  <a:ext cx="1976" cy="327"/>
                </a:xfrm>
                <a:prstGeom prst="line">
                  <a:avLst/>
                </a:prstGeom>
                <a:noFill/>
                <a:ln w="12700">
                  <a:solidFill>
                    <a:schemeClr val="tx1"/>
                  </a:solidFill>
                  <a:round/>
                  <a:headEnd/>
                  <a:tailEnd/>
                </a:ln>
              </p:spPr>
              <p:txBody>
                <a:bodyPr wrap="none" anchor="ctr"/>
                <a:lstStyle/>
                <a:p>
                  <a:endParaRPr lang="en-US"/>
                </a:p>
              </p:txBody>
            </p:sp>
            <p:sp>
              <p:nvSpPr>
                <p:cNvPr id="1035" name="Line 10"/>
                <p:cNvSpPr>
                  <a:spLocks noChangeShapeType="1"/>
                </p:cNvSpPr>
                <p:nvPr/>
              </p:nvSpPr>
              <p:spPr bwMode="auto">
                <a:xfrm>
                  <a:off x="3783" y="1077"/>
                  <a:ext cx="0" cy="593"/>
                </a:xfrm>
                <a:prstGeom prst="line">
                  <a:avLst/>
                </a:prstGeom>
                <a:noFill/>
                <a:ln w="12700">
                  <a:solidFill>
                    <a:schemeClr val="tx1"/>
                  </a:solidFill>
                  <a:round/>
                  <a:headEnd/>
                  <a:tailEnd/>
                </a:ln>
              </p:spPr>
              <p:txBody>
                <a:bodyPr wrap="none" anchor="ctr"/>
                <a:lstStyle/>
                <a:p>
                  <a:endParaRPr lang="en-US"/>
                </a:p>
              </p:txBody>
            </p:sp>
            <p:sp>
              <p:nvSpPr>
                <p:cNvPr id="1036" name="Line 11"/>
                <p:cNvSpPr>
                  <a:spLocks noChangeShapeType="1"/>
                </p:cNvSpPr>
                <p:nvPr/>
              </p:nvSpPr>
              <p:spPr bwMode="auto">
                <a:xfrm>
                  <a:off x="1801" y="1343"/>
                  <a:ext cx="1976" cy="327"/>
                </a:xfrm>
                <a:prstGeom prst="line">
                  <a:avLst/>
                </a:prstGeom>
                <a:noFill/>
                <a:ln w="12700">
                  <a:solidFill>
                    <a:schemeClr val="tx1"/>
                  </a:solidFill>
                  <a:round/>
                  <a:headEnd/>
                  <a:tailEnd/>
                </a:ln>
              </p:spPr>
              <p:txBody>
                <a:bodyPr wrap="none" anchor="ctr"/>
                <a:lstStyle/>
                <a:p>
                  <a:endParaRPr lang="en-US"/>
                </a:p>
              </p:txBody>
            </p:sp>
            <p:sp>
              <p:nvSpPr>
                <p:cNvPr id="1037" name="Line 12"/>
                <p:cNvSpPr>
                  <a:spLocks noChangeShapeType="1"/>
                </p:cNvSpPr>
                <p:nvPr/>
              </p:nvSpPr>
              <p:spPr bwMode="auto">
                <a:xfrm>
                  <a:off x="1795" y="745"/>
                  <a:ext cx="0" cy="593"/>
                </a:xfrm>
                <a:prstGeom prst="line">
                  <a:avLst/>
                </a:prstGeom>
                <a:noFill/>
                <a:ln w="12700">
                  <a:solidFill>
                    <a:schemeClr val="tx1"/>
                  </a:solidFill>
                  <a:round/>
                  <a:headEnd/>
                  <a:tailEnd/>
                </a:ln>
              </p:spPr>
              <p:txBody>
                <a:bodyPr wrap="none" anchor="ctr"/>
                <a:lstStyle/>
                <a:p>
                  <a:endParaRPr lang="en-US"/>
                </a:p>
              </p:txBody>
            </p:sp>
            <p:sp>
              <p:nvSpPr>
                <p:cNvPr id="1038" name="Freeform 13"/>
                <p:cNvSpPr>
                  <a:spLocks/>
                </p:cNvSpPr>
                <p:nvPr/>
              </p:nvSpPr>
              <p:spPr bwMode="auto">
                <a:xfrm>
                  <a:off x="2421" y="1526"/>
                  <a:ext cx="689" cy="66"/>
                </a:xfrm>
                <a:custGeom>
                  <a:avLst/>
                  <a:gdLst>
                    <a:gd name="T0" fmla="*/ 0 w 477"/>
                    <a:gd name="T1" fmla="*/ 0 h 96"/>
                    <a:gd name="T2" fmla="*/ 469 w 477"/>
                    <a:gd name="T3" fmla="*/ 2 h 96"/>
                    <a:gd name="T4" fmla="*/ 741 w 477"/>
                    <a:gd name="T5" fmla="*/ 2 h 96"/>
                    <a:gd name="T6" fmla="*/ 1037 w 477"/>
                    <a:gd name="T7" fmla="*/ 2 h 96"/>
                    <a:gd name="T8" fmla="*/ 1304 w 477"/>
                    <a:gd name="T9" fmla="*/ 3 h 96"/>
                    <a:gd name="T10" fmla="*/ 1587 w 477"/>
                    <a:gd name="T11" fmla="*/ 4 h 96"/>
                    <a:gd name="T12" fmla="*/ 1879 w 477"/>
                    <a:gd name="T13" fmla="*/ 4 h 96"/>
                    <a:gd name="T14" fmla="*/ 2151 w 477"/>
                    <a:gd name="T15" fmla="*/ 4 h 96"/>
                    <a:gd name="T16" fmla="*/ 2292 w 477"/>
                    <a:gd name="T17" fmla="*/ 6 h 96"/>
                    <a:gd name="T18" fmla="*/ 2151 w 477"/>
                    <a:gd name="T19" fmla="*/ 7 h 96"/>
                    <a:gd name="T20" fmla="*/ 2574 w 477"/>
                    <a:gd name="T21" fmla="*/ 7 h 96"/>
                    <a:gd name="T22" fmla="*/ 2841 w 477"/>
                    <a:gd name="T23" fmla="*/ 7 h 96"/>
                    <a:gd name="T24" fmla="*/ 3132 w 477"/>
                    <a:gd name="T25" fmla="*/ 6 h 96"/>
                    <a:gd name="T26" fmla="*/ 3412 w 477"/>
                    <a:gd name="T27" fmla="*/ 6 h 96"/>
                    <a:gd name="T28" fmla="*/ 3682 w 477"/>
                    <a:gd name="T29" fmla="*/ 5 h 96"/>
                    <a:gd name="T30" fmla="*/ 3979 w 477"/>
                    <a:gd name="T31" fmla="*/ 4 h 96"/>
                    <a:gd name="T32" fmla="*/ 4250 w 477"/>
                    <a:gd name="T33" fmla="*/ 3 h 96"/>
                    <a:gd name="T34" fmla="*/ 6252 w 477"/>
                    <a:gd name="T35" fmla="*/ 4 h 9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77"/>
                    <a:gd name="T55" fmla="*/ 0 h 96"/>
                    <a:gd name="T56" fmla="*/ 477 w 477"/>
                    <a:gd name="T57" fmla="*/ 96 h 9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77" h="96">
                      <a:moveTo>
                        <a:pt x="0" y="0"/>
                      </a:moveTo>
                      <a:lnTo>
                        <a:pt x="36" y="31"/>
                      </a:lnTo>
                      <a:lnTo>
                        <a:pt x="57" y="31"/>
                      </a:lnTo>
                      <a:lnTo>
                        <a:pt x="79" y="31"/>
                      </a:lnTo>
                      <a:lnTo>
                        <a:pt x="100" y="41"/>
                      </a:lnTo>
                      <a:lnTo>
                        <a:pt x="121" y="52"/>
                      </a:lnTo>
                      <a:lnTo>
                        <a:pt x="143" y="52"/>
                      </a:lnTo>
                      <a:lnTo>
                        <a:pt x="164" y="52"/>
                      </a:lnTo>
                      <a:lnTo>
                        <a:pt x="175" y="73"/>
                      </a:lnTo>
                      <a:lnTo>
                        <a:pt x="164" y="95"/>
                      </a:lnTo>
                      <a:lnTo>
                        <a:pt x="196" y="95"/>
                      </a:lnTo>
                      <a:lnTo>
                        <a:pt x="217" y="95"/>
                      </a:lnTo>
                      <a:lnTo>
                        <a:pt x="239" y="84"/>
                      </a:lnTo>
                      <a:lnTo>
                        <a:pt x="260" y="73"/>
                      </a:lnTo>
                      <a:lnTo>
                        <a:pt x="281" y="63"/>
                      </a:lnTo>
                      <a:lnTo>
                        <a:pt x="303" y="52"/>
                      </a:lnTo>
                      <a:lnTo>
                        <a:pt x="324" y="41"/>
                      </a:lnTo>
                      <a:lnTo>
                        <a:pt x="476" y="56"/>
                      </a:lnTo>
                    </a:path>
                  </a:pathLst>
                </a:custGeom>
                <a:noFill/>
                <a:ln w="12700" cap="rnd">
                  <a:solidFill>
                    <a:schemeClr val="tx1"/>
                  </a:solidFill>
                  <a:round/>
                  <a:headEnd/>
                  <a:tailEnd/>
                </a:ln>
              </p:spPr>
              <p:txBody>
                <a:bodyPr/>
                <a:lstStyle/>
                <a:p>
                  <a:endParaRPr lang="en-IN"/>
                </a:p>
              </p:txBody>
            </p:sp>
            <p:sp>
              <p:nvSpPr>
                <p:cNvPr id="1039" name="Line 14"/>
                <p:cNvSpPr>
                  <a:spLocks noChangeShapeType="1"/>
                </p:cNvSpPr>
                <p:nvPr/>
              </p:nvSpPr>
              <p:spPr bwMode="auto">
                <a:xfrm flipV="1">
                  <a:off x="1797" y="726"/>
                  <a:ext cx="81" cy="16"/>
                </a:xfrm>
                <a:prstGeom prst="line">
                  <a:avLst/>
                </a:prstGeom>
                <a:noFill/>
                <a:ln w="12700">
                  <a:solidFill>
                    <a:schemeClr val="tx1"/>
                  </a:solidFill>
                  <a:round/>
                  <a:headEnd/>
                  <a:tailEnd/>
                </a:ln>
              </p:spPr>
              <p:txBody>
                <a:bodyPr wrap="none" anchor="ctr"/>
                <a:lstStyle/>
                <a:p>
                  <a:endParaRPr lang="en-US"/>
                </a:p>
              </p:txBody>
            </p:sp>
            <p:sp>
              <p:nvSpPr>
                <p:cNvPr id="1040" name="Line 15"/>
                <p:cNvSpPr>
                  <a:spLocks noChangeShapeType="1"/>
                </p:cNvSpPr>
                <p:nvPr/>
              </p:nvSpPr>
              <p:spPr bwMode="auto">
                <a:xfrm flipV="1">
                  <a:off x="3796" y="1061"/>
                  <a:ext cx="81" cy="16"/>
                </a:xfrm>
                <a:prstGeom prst="line">
                  <a:avLst/>
                </a:prstGeom>
                <a:noFill/>
                <a:ln w="12700">
                  <a:solidFill>
                    <a:schemeClr val="tx1"/>
                  </a:solidFill>
                  <a:round/>
                  <a:headEnd/>
                  <a:tailEnd/>
                </a:ln>
              </p:spPr>
              <p:txBody>
                <a:bodyPr wrap="none" anchor="ctr"/>
                <a:lstStyle/>
                <a:p>
                  <a:endParaRPr lang="en-US"/>
                </a:p>
              </p:txBody>
            </p:sp>
            <p:sp>
              <p:nvSpPr>
                <p:cNvPr id="1041" name="Line 16"/>
                <p:cNvSpPr>
                  <a:spLocks noChangeShapeType="1"/>
                </p:cNvSpPr>
                <p:nvPr/>
              </p:nvSpPr>
              <p:spPr bwMode="auto">
                <a:xfrm flipV="1">
                  <a:off x="3796" y="1656"/>
                  <a:ext cx="81" cy="17"/>
                </a:xfrm>
                <a:prstGeom prst="line">
                  <a:avLst/>
                </a:prstGeom>
                <a:noFill/>
                <a:ln w="12700">
                  <a:solidFill>
                    <a:schemeClr val="tx1"/>
                  </a:solidFill>
                  <a:round/>
                  <a:headEnd/>
                  <a:tailEnd/>
                </a:ln>
              </p:spPr>
              <p:txBody>
                <a:bodyPr wrap="none" anchor="ctr"/>
                <a:lstStyle/>
                <a:p>
                  <a:endParaRPr lang="en-US"/>
                </a:p>
              </p:txBody>
            </p:sp>
            <p:sp>
              <p:nvSpPr>
                <p:cNvPr id="1042" name="Line 17"/>
                <p:cNvSpPr>
                  <a:spLocks noChangeShapeType="1"/>
                </p:cNvSpPr>
                <p:nvPr/>
              </p:nvSpPr>
              <p:spPr bwMode="auto">
                <a:xfrm>
                  <a:off x="3887" y="1063"/>
                  <a:ext cx="0" cy="593"/>
                </a:xfrm>
                <a:prstGeom prst="line">
                  <a:avLst/>
                </a:prstGeom>
                <a:noFill/>
                <a:ln w="12700">
                  <a:solidFill>
                    <a:schemeClr val="tx1"/>
                  </a:solidFill>
                  <a:round/>
                  <a:headEnd/>
                  <a:tailEnd/>
                </a:ln>
              </p:spPr>
              <p:txBody>
                <a:bodyPr wrap="none" anchor="ctr"/>
                <a:lstStyle/>
                <a:p>
                  <a:endParaRPr lang="en-US"/>
                </a:p>
              </p:txBody>
            </p:sp>
            <p:sp>
              <p:nvSpPr>
                <p:cNvPr id="1043" name="Line 18"/>
                <p:cNvSpPr>
                  <a:spLocks noChangeShapeType="1"/>
                </p:cNvSpPr>
                <p:nvPr/>
              </p:nvSpPr>
              <p:spPr bwMode="auto">
                <a:xfrm>
                  <a:off x="1899" y="731"/>
                  <a:ext cx="1976" cy="327"/>
                </a:xfrm>
                <a:prstGeom prst="line">
                  <a:avLst/>
                </a:prstGeom>
                <a:noFill/>
                <a:ln w="12700">
                  <a:solidFill>
                    <a:schemeClr val="tx1"/>
                  </a:solidFill>
                  <a:round/>
                  <a:headEnd/>
                  <a:tailEnd/>
                </a:ln>
              </p:spPr>
              <p:txBody>
                <a:bodyPr wrap="none" anchor="ctr"/>
                <a:lstStyle/>
                <a:p>
                  <a:endParaRPr lang="en-US"/>
                </a:p>
              </p:txBody>
            </p:sp>
            <p:grpSp>
              <p:nvGrpSpPr>
                <p:cNvPr id="5" name="Group 19"/>
                <p:cNvGrpSpPr>
                  <a:grpSpLocks/>
                </p:cNvGrpSpPr>
                <p:nvPr/>
              </p:nvGrpSpPr>
              <p:grpSpPr bwMode="auto">
                <a:xfrm>
                  <a:off x="3519" y="1639"/>
                  <a:ext cx="213" cy="50"/>
                  <a:chOff x="2436" y="2368"/>
                  <a:chExt cx="148" cy="72"/>
                </a:xfrm>
              </p:grpSpPr>
              <p:sp>
                <p:nvSpPr>
                  <p:cNvPr id="1051" name="Line 20"/>
                  <p:cNvSpPr>
                    <a:spLocks noChangeShapeType="1"/>
                  </p:cNvSpPr>
                  <p:nvPr/>
                </p:nvSpPr>
                <p:spPr bwMode="auto">
                  <a:xfrm flipV="1">
                    <a:off x="2496" y="2408"/>
                    <a:ext cx="88" cy="32"/>
                  </a:xfrm>
                  <a:prstGeom prst="line">
                    <a:avLst/>
                  </a:prstGeom>
                  <a:noFill/>
                  <a:ln w="12700">
                    <a:solidFill>
                      <a:schemeClr val="tx1"/>
                    </a:solidFill>
                    <a:round/>
                    <a:headEnd/>
                    <a:tailEnd/>
                  </a:ln>
                </p:spPr>
                <p:txBody>
                  <a:bodyPr wrap="none" anchor="ctr"/>
                  <a:lstStyle/>
                  <a:p>
                    <a:endParaRPr lang="en-US"/>
                  </a:p>
                </p:txBody>
              </p:sp>
              <p:sp>
                <p:nvSpPr>
                  <p:cNvPr id="1052" name="Line 21"/>
                  <p:cNvSpPr>
                    <a:spLocks noChangeShapeType="1"/>
                  </p:cNvSpPr>
                  <p:nvPr/>
                </p:nvSpPr>
                <p:spPr bwMode="auto">
                  <a:xfrm flipV="1">
                    <a:off x="2500" y="2380"/>
                    <a:ext cx="8" cy="52"/>
                  </a:xfrm>
                  <a:prstGeom prst="line">
                    <a:avLst/>
                  </a:prstGeom>
                  <a:noFill/>
                  <a:ln w="12700">
                    <a:solidFill>
                      <a:schemeClr val="tx1"/>
                    </a:solidFill>
                    <a:round/>
                    <a:headEnd/>
                    <a:tailEnd/>
                  </a:ln>
                </p:spPr>
                <p:txBody>
                  <a:bodyPr wrap="none" anchor="ctr"/>
                  <a:lstStyle/>
                  <a:p>
                    <a:endParaRPr lang="en-US"/>
                  </a:p>
                </p:txBody>
              </p:sp>
              <p:sp>
                <p:nvSpPr>
                  <p:cNvPr id="1053" name="Line 22"/>
                  <p:cNvSpPr>
                    <a:spLocks noChangeShapeType="1"/>
                  </p:cNvSpPr>
                  <p:nvPr/>
                </p:nvSpPr>
                <p:spPr bwMode="auto">
                  <a:xfrm flipV="1">
                    <a:off x="2448" y="2368"/>
                    <a:ext cx="32" cy="48"/>
                  </a:xfrm>
                  <a:prstGeom prst="line">
                    <a:avLst/>
                  </a:prstGeom>
                  <a:noFill/>
                  <a:ln w="12700">
                    <a:solidFill>
                      <a:schemeClr val="tx1"/>
                    </a:solidFill>
                    <a:round/>
                    <a:headEnd/>
                    <a:tailEnd/>
                  </a:ln>
                </p:spPr>
                <p:txBody>
                  <a:bodyPr wrap="none" anchor="ctr"/>
                  <a:lstStyle/>
                  <a:p>
                    <a:endParaRPr lang="en-US"/>
                  </a:p>
                </p:txBody>
              </p:sp>
              <p:sp>
                <p:nvSpPr>
                  <p:cNvPr id="1054" name="Line 23"/>
                  <p:cNvSpPr>
                    <a:spLocks noChangeShapeType="1"/>
                  </p:cNvSpPr>
                  <p:nvPr/>
                </p:nvSpPr>
                <p:spPr bwMode="auto">
                  <a:xfrm flipH="1" flipV="1">
                    <a:off x="2436" y="2416"/>
                    <a:ext cx="64" cy="24"/>
                  </a:xfrm>
                  <a:prstGeom prst="line">
                    <a:avLst/>
                  </a:prstGeom>
                  <a:noFill/>
                  <a:ln w="12700">
                    <a:solidFill>
                      <a:schemeClr val="tx1"/>
                    </a:solidFill>
                    <a:round/>
                    <a:headEnd/>
                    <a:tailEnd/>
                  </a:ln>
                </p:spPr>
                <p:txBody>
                  <a:bodyPr wrap="none" anchor="ctr"/>
                  <a:lstStyle/>
                  <a:p>
                    <a:endParaRPr lang="en-US"/>
                  </a:p>
                </p:txBody>
              </p:sp>
            </p:grpSp>
            <p:grpSp>
              <p:nvGrpSpPr>
                <p:cNvPr id="6" name="Group 24"/>
                <p:cNvGrpSpPr>
                  <a:grpSpLocks/>
                </p:cNvGrpSpPr>
                <p:nvPr/>
              </p:nvGrpSpPr>
              <p:grpSpPr bwMode="auto">
                <a:xfrm>
                  <a:off x="1855" y="1354"/>
                  <a:ext cx="213" cy="50"/>
                  <a:chOff x="1284" y="1956"/>
                  <a:chExt cx="148" cy="72"/>
                </a:xfrm>
              </p:grpSpPr>
              <p:sp>
                <p:nvSpPr>
                  <p:cNvPr id="1047" name="Line 25"/>
                  <p:cNvSpPr>
                    <a:spLocks noChangeShapeType="1"/>
                  </p:cNvSpPr>
                  <p:nvPr/>
                </p:nvSpPr>
                <p:spPr bwMode="auto">
                  <a:xfrm flipV="1">
                    <a:off x="1344" y="1996"/>
                    <a:ext cx="88" cy="32"/>
                  </a:xfrm>
                  <a:prstGeom prst="line">
                    <a:avLst/>
                  </a:prstGeom>
                  <a:noFill/>
                  <a:ln w="12700">
                    <a:solidFill>
                      <a:schemeClr val="tx1"/>
                    </a:solidFill>
                    <a:round/>
                    <a:headEnd/>
                    <a:tailEnd/>
                  </a:ln>
                </p:spPr>
                <p:txBody>
                  <a:bodyPr wrap="none" anchor="ctr"/>
                  <a:lstStyle/>
                  <a:p>
                    <a:endParaRPr lang="en-US"/>
                  </a:p>
                </p:txBody>
              </p:sp>
              <p:sp>
                <p:nvSpPr>
                  <p:cNvPr id="1048" name="Line 26"/>
                  <p:cNvSpPr>
                    <a:spLocks noChangeShapeType="1"/>
                  </p:cNvSpPr>
                  <p:nvPr/>
                </p:nvSpPr>
                <p:spPr bwMode="auto">
                  <a:xfrm flipV="1">
                    <a:off x="1348" y="1968"/>
                    <a:ext cx="8" cy="52"/>
                  </a:xfrm>
                  <a:prstGeom prst="line">
                    <a:avLst/>
                  </a:prstGeom>
                  <a:noFill/>
                  <a:ln w="12700">
                    <a:solidFill>
                      <a:schemeClr val="tx1"/>
                    </a:solidFill>
                    <a:round/>
                    <a:headEnd/>
                    <a:tailEnd/>
                  </a:ln>
                </p:spPr>
                <p:txBody>
                  <a:bodyPr wrap="none" anchor="ctr"/>
                  <a:lstStyle/>
                  <a:p>
                    <a:endParaRPr lang="en-US"/>
                  </a:p>
                </p:txBody>
              </p:sp>
              <p:sp>
                <p:nvSpPr>
                  <p:cNvPr id="1049" name="Line 27"/>
                  <p:cNvSpPr>
                    <a:spLocks noChangeShapeType="1"/>
                  </p:cNvSpPr>
                  <p:nvPr/>
                </p:nvSpPr>
                <p:spPr bwMode="auto">
                  <a:xfrm flipV="1">
                    <a:off x="1296" y="1956"/>
                    <a:ext cx="32" cy="48"/>
                  </a:xfrm>
                  <a:prstGeom prst="line">
                    <a:avLst/>
                  </a:prstGeom>
                  <a:noFill/>
                  <a:ln w="12700">
                    <a:solidFill>
                      <a:schemeClr val="tx1"/>
                    </a:solidFill>
                    <a:round/>
                    <a:headEnd/>
                    <a:tailEnd/>
                  </a:ln>
                </p:spPr>
                <p:txBody>
                  <a:bodyPr wrap="none" anchor="ctr"/>
                  <a:lstStyle/>
                  <a:p>
                    <a:endParaRPr lang="en-US"/>
                  </a:p>
                </p:txBody>
              </p:sp>
              <p:sp>
                <p:nvSpPr>
                  <p:cNvPr id="1050" name="Line 28"/>
                  <p:cNvSpPr>
                    <a:spLocks noChangeShapeType="1"/>
                  </p:cNvSpPr>
                  <p:nvPr/>
                </p:nvSpPr>
                <p:spPr bwMode="auto">
                  <a:xfrm flipH="1" flipV="1">
                    <a:off x="1284" y="2004"/>
                    <a:ext cx="64" cy="24"/>
                  </a:xfrm>
                  <a:prstGeom prst="line">
                    <a:avLst/>
                  </a:prstGeom>
                  <a:noFill/>
                  <a:ln w="12700">
                    <a:solidFill>
                      <a:schemeClr val="tx1"/>
                    </a:solidFill>
                    <a:round/>
                    <a:headEnd/>
                    <a:tailEnd/>
                  </a:ln>
                </p:spPr>
                <p:txBody>
                  <a:bodyPr wrap="none" anchor="ctr"/>
                  <a:lstStyle/>
                  <a:p>
                    <a:endParaRPr lang="en-US"/>
                  </a:p>
                </p:txBody>
              </p:sp>
            </p:grpSp>
            <p:sp>
              <p:nvSpPr>
                <p:cNvPr id="1046" name="Rectangle 29"/>
                <p:cNvSpPr>
                  <a:spLocks noChangeArrowheads="1"/>
                </p:cNvSpPr>
                <p:nvPr/>
              </p:nvSpPr>
              <p:spPr bwMode="auto">
                <a:xfrm>
                  <a:off x="4135" y="1088"/>
                  <a:ext cx="381" cy="517"/>
                </a:xfrm>
                <a:prstGeom prst="rect">
                  <a:avLst/>
                </a:prstGeom>
                <a:noFill/>
                <a:ln w="12700">
                  <a:noFill/>
                  <a:miter lim="800000"/>
                  <a:headEnd/>
                  <a:tailEnd/>
                </a:ln>
              </p:spPr>
              <p:txBody>
                <a:bodyPr wrap="none" lIns="90488" tIns="44450" rIns="90488" bIns="44450">
                  <a:spAutoFit/>
                </a:bodyPr>
                <a:lstStyle/>
                <a:p>
                  <a:r>
                    <a:rPr lang="en-GB" altLang="ar-JO" sz="4800">
                      <a:latin typeface="Arial" pitchFamily="34" charset="0"/>
                      <a:ea typeface="Majalla UI"/>
                    </a:rPr>
                    <a:t>?</a:t>
                  </a:r>
                </a:p>
              </p:txBody>
            </p:sp>
          </p:grpSp>
        </p:grpSp>
        <p:sp>
          <p:nvSpPr>
            <p:cNvPr id="1031" name="Line 30"/>
            <p:cNvSpPr>
              <a:spLocks noChangeShapeType="1"/>
            </p:cNvSpPr>
            <p:nvPr/>
          </p:nvSpPr>
          <p:spPr bwMode="auto">
            <a:xfrm>
              <a:off x="1815" y="1530"/>
              <a:ext cx="920" cy="38"/>
            </a:xfrm>
            <a:prstGeom prst="line">
              <a:avLst/>
            </a:prstGeom>
            <a:noFill/>
            <a:ln w="12700">
              <a:solidFill>
                <a:schemeClr val="tx1"/>
              </a:solidFill>
              <a:round/>
              <a:headEnd/>
              <a:tailEnd/>
            </a:ln>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4" name="Whoosh"/>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603">
                                            <p:txEl>
                                              <p:pRg st="0" end="0"/>
                                            </p:txEl>
                                          </p:spTgt>
                                        </p:tgtEl>
                                        <p:attrNameLst>
                                          <p:attrName>style.visibility</p:attrName>
                                        </p:attrNameLst>
                                      </p:cBhvr>
                                      <p:to>
                                        <p:strVal val="visible"/>
                                      </p:to>
                                    </p:set>
                                    <p:animEffect transition="in" filter="wipe(left)">
                                      <p:cBhvr>
                                        <p:cTn id="13" dur="500"/>
                                        <p:tgtEl>
                                          <p:spTgt spid="2560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603">
                                            <p:txEl>
                                              <p:pRg st="1" end="1"/>
                                            </p:txEl>
                                          </p:spTgt>
                                        </p:tgtEl>
                                        <p:attrNameLst>
                                          <p:attrName>style.visibility</p:attrName>
                                        </p:attrNameLst>
                                      </p:cBhvr>
                                      <p:to>
                                        <p:strVal val="visible"/>
                                      </p:to>
                                    </p:set>
                                    <p:animEffect transition="in" filter="wipe(left)">
                                      <p:cBhvr>
                                        <p:cTn id="18" dur="500"/>
                                        <p:tgtEl>
                                          <p:spTgt spid="256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0290" name="Picture 2"/>
          <p:cNvPicPr>
            <a:picLocks noChangeAspect="1" noChangeArrowheads="1"/>
          </p:cNvPicPr>
          <p:nvPr/>
        </p:nvPicPr>
        <p:blipFill>
          <a:blip r:embed="rId2"/>
          <a:srcRect/>
          <a:stretch>
            <a:fillRect/>
          </a:stretch>
        </p:blipFill>
        <p:spPr bwMode="auto">
          <a:xfrm>
            <a:off x="214282" y="214290"/>
            <a:ext cx="7500990" cy="4572032"/>
          </a:xfrm>
          <a:prstGeom prst="rect">
            <a:avLst/>
          </a:prstGeom>
          <a:noFill/>
          <a:ln w="9525">
            <a:noFill/>
            <a:miter lim="800000"/>
            <a:headEnd/>
            <a:tailEnd/>
          </a:ln>
          <a:effectLst/>
        </p:spPr>
      </p:pic>
      <p:pic>
        <p:nvPicPr>
          <p:cNvPr id="140291" name="Picture 3"/>
          <p:cNvPicPr>
            <a:picLocks noChangeAspect="1" noChangeArrowheads="1"/>
          </p:cNvPicPr>
          <p:nvPr/>
        </p:nvPicPr>
        <p:blipFill>
          <a:blip r:embed="rId3"/>
          <a:srcRect/>
          <a:stretch>
            <a:fillRect/>
          </a:stretch>
        </p:blipFill>
        <p:spPr bwMode="auto">
          <a:xfrm>
            <a:off x="5429256" y="3857628"/>
            <a:ext cx="3495675" cy="2905125"/>
          </a:xfrm>
          <a:prstGeom prst="rect">
            <a:avLst/>
          </a:prstGeom>
          <a:noFill/>
          <a:ln w="9525">
            <a:noFill/>
            <a:miter lim="800000"/>
            <a:headEnd/>
            <a:tailEnd/>
          </a:ln>
          <a:effectLst/>
        </p:spPr>
      </p:pic>
      <p:pic>
        <p:nvPicPr>
          <p:cNvPr id="158722" name="Picture 2" descr="Turing Test in AI"/>
          <p:cNvPicPr>
            <a:picLocks noChangeAspect="1" noChangeArrowheads="1"/>
          </p:cNvPicPr>
          <p:nvPr/>
        </p:nvPicPr>
        <p:blipFill>
          <a:blip r:embed="rId4"/>
          <a:srcRect/>
          <a:stretch>
            <a:fillRect/>
          </a:stretch>
        </p:blipFill>
        <p:spPr bwMode="auto">
          <a:xfrm>
            <a:off x="4286248" y="3929066"/>
            <a:ext cx="4791075" cy="2886072"/>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1066800" y="1447800"/>
            <a:ext cx="7867650" cy="4800600"/>
          </a:xfrm>
        </p:spPr>
        <p:txBody>
          <a:bodyPr/>
          <a:lstStyle/>
          <a:p>
            <a:pPr eaLnBrk="1" hangingPunct="1"/>
            <a:r>
              <a:rPr lang="en-US" altLang="zh-TW" sz="2400" smtClean="0">
                <a:latin typeface="Times New Roman" pitchFamily="18" charset="0"/>
                <a:cs typeface="Times New Roman" pitchFamily="18" charset="0"/>
              </a:rPr>
              <a:t>Includes two more issues:</a:t>
            </a:r>
          </a:p>
          <a:p>
            <a:pPr lvl="1" eaLnBrk="1" hangingPunct="1"/>
            <a:r>
              <a:rPr lang="en-US" altLang="zh-TW" sz="2400" smtClean="0">
                <a:latin typeface="Times New Roman" pitchFamily="18" charset="0"/>
                <a:cs typeface="Times New Roman" pitchFamily="18" charset="0"/>
              </a:rPr>
              <a:t> </a:t>
            </a:r>
            <a:r>
              <a:rPr lang="en-US" altLang="zh-TW" sz="2400" i="1" smtClean="0">
                <a:latin typeface="Times New Roman" pitchFamily="18" charset="0"/>
                <a:cs typeface="Times New Roman" pitchFamily="18" charset="0"/>
              </a:rPr>
              <a:t>Computer vision</a:t>
            </a:r>
            <a:r>
              <a:rPr lang="en-US" altLang="zh-TW" sz="2400" smtClean="0">
                <a:latin typeface="Times New Roman" pitchFamily="18" charset="0"/>
                <a:cs typeface="Times New Roman" pitchFamily="18" charset="0"/>
              </a:rPr>
              <a:t> </a:t>
            </a:r>
          </a:p>
          <a:p>
            <a:pPr lvl="2" eaLnBrk="1" hangingPunct="1"/>
            <a:r>
              <a:rPr lang="en-US" altLang="zh-TW" smtClean="0">
                <a:latin typeface="Times New Roman" pitchFamily="18" charset="0"/>
                <a:cs typeface="Times New Roman" pitchFamily="18" charset="0"/>
              </a:rPr>
              <a:t>to perceive objects (seeing)</a:t>
            </a:r>
          </a:p>
          <a:p>
            <a:pPr lvl="1" eaLnBrk="1" hangingPunct="1"/>
            <a:r>
              <a:rPr lang="en-US" altLang="zh-TW" sz="2400" smtClean="0">
                <a:latin typeface="Times New Roman" pitchFamily="18" charset="0"/>
                <a:cs typeface="Times New Roman" pitchFamily="18" charset="0"/>
              </a:rPr>
              <a:t> </a:t>
            </a:r>
            <a:r>
              <a:rPr lang="en-US" altLang="zh-TW" sz="2400" i="1" smtClean="0">
                <a:latin typeface="Times New Roman" pitchFamily="18" charset="0"/>
                <a:cs typeface="Times New Roman" pitchFamily="18" charset="0"/>
              </a:rPr>
              <a:t>Robotics</a:t>
            </a:r>
            <a:r>
              <a:rPr lang="en-US" altLang="zh-TW" sz="2400" smtClean="0">
                <a:latin typeface="Times New Roman" pitchFamily="18" charset="0"/>
                <a:cs typeface="Times New Roman" pitchFamily="18" charset="0"/>
              </a:rPr>
              <a:t> </a:t>
            </a:r>
          </a:p>
          <a:p>
            <a:pPr lvl="2" eaLnBrk="1" hangingPunct="1"/>
            <a:r>
              <a:rPr lang="en-US" altLang="zh-TW" smtClean="0">
                <a:latin typeface="Times New Roman" pitchFamily="18" charset="0"/>
                <a:cs typeface="Times New Roman" pitchFamily="18" charset="0"/>
              </a:rPr>
              <a:t>to move objects (acting)</a:t>
            </a:r>
          </a:p>
          <a:p>
            <a:pPr lvl="1" eaLnBrk="1" hangingPunct="1"/>
            <a:endParaRPr lang="en-US" altLang="zh-TW" sz="2400" smtClean="0">
              <a:latin typeface="Times New Roman" pitchFamily="18" charset="0"/>
              <a:cs typeface="Times New Roman" pitchFamily="18" charset="0"/>
            </a:endParaRPr>
          </a:p>
          <a:p>
            <a:pPr eaLnBrk="1" hangingPunct="1">
              <a:buFontTx/>
              <a:buNone/>
            </a:pPr>
            <a:endParaRPr lang="en-US" altLang="ar-JO" sz="2400" smtClean="0">
              <a:latin typeface="Times New Roman" pitchFamily="18" charset="0"/>
              <a:cs typeface="Times New Roman" pitchFamily="18" charset="0"/>
            </a:endParaRPr>
          </a:p>
        </p:txBody>
      </p:sp>
      <p:sp>
        <p:nvSpPr>
          <p:cNvPr id="24578" name="Rectangle 2"/>
          <p:cNvSpPr>
            <a:spLocks noGrp="1" noChangeArrowheads="1"/>
          </p:cNvSpPr>
          <p:nvPr>
            <p:ph type="title"/>
          </p:nvPr>
        </p:nvSpPr>
        <p:spPr>
          <a:xfrm>
            <a:off x="1066800" y="274638"/>
            <a:ext cx="7867650" cy="1143000"/>
          </a:xfrm>
        </p:spPr>
        <p:txBody>
          <a:bodyPr/>
          <a:lstStyle/>
          <a:p>
            <a:pPr eaLnBrk="1" fontAlgn="auto" hangingPunct="1">
              <a:spcAft>
                <a:spcPts val="0"/>
              </a:spcAft>
              <a:defRPr/>
            </a:pPr>
            <a:r>
              <a:rPr lang="en-US" altLang="zh-TW" sz="3800" dirty="0" smtClean="0">
                <a:solidFill>
                  <a:schemeClr val="tx2">
                    <a:satMod val="130000"/>
                  </a:schemeClr>
                </a:solidFill>
                <a:latin typeface="Times New Roman" pitchFamily="18" charset="0"/>
                <a:ea typeface="新細明體" pitchFamily="18" charset="-120"/>
                <a:cs typeface="Times New Roman" pitchFamily="18" charset="0"/>
              </a:rPr>
              <a:t>The Total Turing Test</a:t>
            </a:r>
            <a:endParaRPr lang="en-US" altLang="ar-JO" sz="3800" dirty="0" smtClean="0">
              <a:solidFill>
                <a:schemeClr val="tx2">
                  <a:satMod val="13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xfrm>
            <a:off x="990600" y="1295400"/>
            <a:ext cx="7848600" cy="4572000"/>
          </a:xfrm>
        </p:spPr>
        <p:txBody>
          <a:bodyPr/>
          <a:lstStyle/>
          <a:p>
            <a:pPr eaLnBrk="1" hangingPunct="1">
              <a:buFontTx/>
              <a:buNone/>
            </a:pPr>
            <a:endParaRPr lang="en-US" altLang="ar-JO" sz="2400" dirty="0" smtClean="0">
              <a:latin typeface="Times New Roman" pitchFamily="18" charset="0"/>
              <a:cs typeface="Times New Roman" pitchFamily="18" charset="0"/>
            </a:endParaRPr>
          </a:p>
          <a:p>
            <a:pPr eaLnBrk="1" hangingPunct="1"/>
            <a:r>
              <a:rPr lang="en-US" altLang="zh-TW" sz="2400" dirty="0" smtClean="0">
                <a:latin typeface="Times New Roman" pitchFamily="18" charset="0"/>
                <a:cs typeface="Times New Roman" pitchFamily="18" charset="0"/>
              </a:rPr>
              <a:t>The Turing Test approach </a:t>
            </a:r>
          </a:p>
          <a:p>
            <a:pPr lvl="1" eaLnBrk="1" hangingPunct="1"/>
            <a:r>
              <a:rPr lang="en-US" altLang="zh-TW" sz="2400" dirty="0" smtClean="0">
                <a:latin typeface="Times New Roman" pitchFamily="18" charset="0"/>
                <a:cs typeface="Times New Roman" pitchFamily="18" charset="0"/>
              </a:rPr>
              <a:t>a human questioner cannot tell if</a:t>
            </a:r>
          </a:p>
          <a:p>
            <a:pPr lvl="2" eaLnBrk="1" hangingPunct="1"/>
            <a:r>
              <a:rPr lang="en-US" altLang="zh-TW" dirty="0" smtClean="0">
                <a:latin typeface="Times New Roman" pitchFamily="18" charset="0"/>
                <a:cs typeface="Times New Roman" pitchFamily="18" charset="0"/>
              </a:rPr>
              <a:t> there is a computer or a human answering his question, via teletype (remote communication)</a:t>
            </a:r>
          </a:p>
          <a:p>
            <a:pPr lvl="1" eaLnBrk="1" hangingPunct="1"/>
            <a:r>
              <a:rPr lang="en-US" altLang="zh-TW" sz="2400" dirty="0" smtClean="0">
                <a:latin typeface="Times New Roman" pitchFamily="18" charset="0"/>
                <a:cs typeface="Times New Roman" pitchFamily="18" charset="0"/>
              </a:rPr>
              <a:t>The computer must behave intelligently</a:t>
            </a:r>
          </a:p>
          <a:p>
            <a:pPr eaLnBrk="1" hangingPunct="1"/>
            <a:r>
              <a:rPr lang="en-US" altLang="zh-TW" sz="2400" dirty="0" smtClean="0">
                <a:latin typeface="Times New Roman" pitchFamily="18" charset="0"/>
                <a:cs typeface="Times New Roman" pitchFamily="18" charset="0"/>
              </a:rPr>
              <a:t>Intelligent behavior </a:t>
            </a:r>
          </a:p>
          <a:p>
            <a:pPr lvl="1" eaLnBrk="1" hangingPunct="1"/>
            <a:r>
              <a:rPr lang="en-US" altLang="zh-TW" sz="2400" dirty="0" smtClean="0">
                <a:latin typeface="Times New Roman" pitchFamily="18" charset="0"/>
                <a:cs typeface="Times New Roman" pitchFamily="18" charset="0"/>
              </a:rPr>
              <a:t>to achieve human-level performance in all cognitive tasks </a:t>
            </a:r>
          </a:p>
          <a:p>
            <a:pPr eaLnBrk="1" hangingPunct="1"/>
            <a:endParaRPr lang="en-US" altLang="ar-JO" sz="2400" dirty="0" smtClean="0">
              <a:latin typeface="Times New Roman" pitchFamily="18" charset="0"/>
              <a:cs typeface="Times New Roman" pitchFamily="18" charset="0"/>
            </a:endParaRPr>
          </a:p>
        </p:txBody>
      </p:sp>
      <p:sp>
        <p:nvSpPr>
          <p:cNvPr id="22530" name="Rectangle 2"/>
          <p:cNvSpPr>
            <a:spLocks noGrp="1" noChangeArrowheads="1"/>
          </p:cNvSpPr>
          <p:nvPr>
            <p:ph type="title"/>
          </p:nvPr>
        </p:nvSpPr>
        <p:spPr>
          <a:xfrm>
            <a:off x="1066800" y="274638"/>
            <a:ext cx="7867650" cy="1143000"/>
          </a:xfrm>
        </p:spPr>
        <p:txBody>
          <a:bodyPr/>
          <a:lstStyle/>
          <a:p>
            <a:pPr eaLnBrk="1" fontAlgn="auto" hangingPunct="1">
              <a:spcAft>
                <a:spcPts val="0"/>
              </a:spcAft>
              <a:defRPr/>
            </a:pPr>
            <a:r>
              <a:rPr lang="en-GB" altLang="ar-JO" sz="3800" b="1" dirty="0" smtClean="0">
                <a:solidFill>
                  <a:schemeClr val="tx2">
                    <a:satMod val="130000"/>
                  </a:schemeClr>
                </a:solidFill>
                <a:latin typeface="Times New Roman" pitchFamily="18" charset="0"/>
                <a:cs typeface="Times New Roman" pitchFamily="18" charset="0"/>
              </a:rPr>
              <a:t>Systems that act like humans</a:t>
            </a:r>
            <a:endParaRPr lang="en-US" altLang="ar-JO" sz="3800" b="1" dirty="0" smtClean="0">
              <a:solidFill>
                <a:schemeClr val="tx2">
                  <a:satMod val="130000"/>
                </a:schemeClr>
              </a:solidFill>
              <a:latin typeface="Times New Roman" pitchFamily="18" charset="0"/>
              <a:cs typeface="Times New Roman" pitchFamily="18" charset="0"/>
            </a:endParaRPr>
          </a:p>
        </p:txBody>
      </p:sp>
      <p:cxnSp>
        <p:nvCxnSpPr>
          <p:cNvPr id="4" name="Straight Connector 3"/>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a:xfrm>
            <a:off x="1000100" y="1357298"/>
            <a:ext cx="7467600" cy="4114800"/>
          </a:xfrm>
        </p:spPr>
        <p:txBody>
          <a:bodyPr>
            <a:noAutofit/>
          </a:bodyPr>
          <a:lstStyle/>
          <a:p>
            <a:pPr eaLnBrk="1" hangingPunct="1"/>
            <a:r>
              <a:rPr lang="en-US" altLang="zh-TW" sz="3200" dirty="0" smtClean="0">
                <a:latin typeface="Times New Roman" pitchFamily="18" charset="0"/>
                <a:cs typeface="Times New Roman" pitchFamily="18" charset="0"/>
              </a:rPr>
              <a:t>These cognitive tasks include:</a:t>
            </a:r>
          </a:p>
          <a:p>
            <a:pPr lvl="1" eaLnBrk="1" hangingPunct="1"/>
            <a:r>
              <a:rPr lang="en-US" altLang="zh-TW" sz="3200" dirty="0" smtClean="0">
                <a:latin typeface="Times New Roman" pitchFamily="18" charset="0"/>
                <a:cs typeface="Times New Roman" pitchFamily="18" charset="0"/>
              </a:rPr>
              <a:t> </a:t>
            </a:r>
            <a:r>
              <a:rPr lang="en-US" altLang="zh-TW" sz="3200" b="1" i="1" dirty="0" smtClean="0">
                <a:solidFill>
                  <a:srgbClr val="FF0000"/>
                </a:solidFill>
                <a:latin typeface="Times New Roman" pitchFamily="18" charset="0"/>
                <a:cs typeface="Times New Roman" pitchFamily="18" charset="0"/>
              </a:rPr>
              <a:t>Natural language processing</a:t>
            </a:r>
            <a:r>
              <a:rPr lang="en-US" altLang="zh-TW" sz="3200" b="1" dirty="0" smtClean="0">
                <a:solidFill>
                  <a:srgbClr val="FF0000"/>
                </a:solidFill>
                <a:latin typeface="Times New Roman" pitchFamily="18" charset="0"/>
                <a:cs typeface="Times New Roman" pitchFamily="18" charset="0"/>
              </a:rPr>
              <a:t> </a:t>
            </a:r>
          </a:p>
          <a:p>
            <a:pPr lvl="2" eaLnBrk="1" hangingPunct="1"/>
            <a:r>
              <a:rPr lang="en-US" altLang="zh-TW" sz="2800" dirty="0" smtClean="0">
                <a:latin typeface="Times New Roman" pitchFamily="18" charset="0"/>
                <a:cs typeface="Times New Roman" pitchFamily="18" charset="0"/>
              </a:rPr>
              <a:t>for communication with human</a:t>
            </a:r>
          </a:p>
          <a:p>
            <a:pPr lvl="1" eaLnBrk="1" hangingPunct="1"/>
            <a:r>
              <a:rPr lang="en-US" altLang="zh-TW" sz="3200" dirty="0" smtClean="0">
                <a:latin typeface="Times New Roman" pitchFamily="18" charset="0"/>
                <a:cs typeface="Times New Roman" pitchFamily="18" charset="0"/>
              </a:rPr>
              <a:t> </a:t>
            </a:r>
            <a:r>
              <a:rPr lang="en-US" altLang="zh-TW" sz="3200" b="1" i="1" dirty="0" smtClean="0">
                <a:latin typeface="Times New Roman" pitchFamily="18" charset="0"/>
                <a:cs typeface="Times New Roman" pitchFamily="18" charset="0"/>
              </a:rPr>
              <a:t>Knowledge representation</a:t>
            </a:r>
            <a:r>
              <a:rPr lang="en-US" altLang="zh-TW" sz="3200" b="1" dirty="0" smtClean="0">
                <a:latin typeface="Times New Roman" pitchFamily="18" charset="0"/>
                <a:cs typeface="Times New Roman" pitchFamily="18" charset="0"/>
              </a:rPr>
              <a:t> </a:t>
            </a:r>
          </a:p>
          <a:p>
            <a:pPr lvl="2" eaLnBrk="1" hangingPunct="1"/>
            <a:r>
              <a:rPr lang="en-US" altLang="zh-TW" sz="2800" dirty="0" smtClean="0">
                <a:latin typeface="Times New Roman" pitchFamily="18" charset="0"/>
                <a:cs typeface="Times New Roman" pitchFamily="18" charset="0"/>
              </a:rPr>
              <a:t>to store information effectively &amp; efficiently</a:t>
            </a:r>
          </a:p>
          <a:p>
            <a:pPr lvl="1" eaLnBrk="1" hangingPunct="1"/>
            <a:r>
              <a:rPr lang="en-US" altLang="zh-TW" sz="3200" dirty="0" smtClean="0">
                <a:latin typeface="Times New Roman" pitchFamily="18" charset="0"/>
                <a:cs typeface="Times New Roman" pitchFamily="18" charset="0"/>
              </a:rPr>
              <a:t> </a:t>
            </a:r>
            <a:r>
              <a:rPr lang="en-US" altLang="zh-TW" sz="3200" b="1" i="1" dirty="0" smtClean="0">
                <a:solidFill>
                  <a:srgbClr val="FF0000"/>
                </a:solidFill>
                <a:latin typeface="Times New Roman" pitchFamily="18" charset="0"/>
                <a:cs typeface="Times New Roman" pitchFamily="18" charset="0"/>
              </a:rPr>
              <a:t>Automated reasoning</a:t>
            </a:r>
            <a:r>
              <a:rPr lang="en-US" altLang="zh-TW" sz="3200" b="1" dirty="0" smtClean="0">
                <a:solidFill>
                  <a:srgbClr val="FF0000"/>
                </a:solidFill>
                <a:latin typeface="Times New Roman" pitchFamily="18" charset="0"/>
                <a:cs typeface="Times New Roman" pitchFamily="18" charset="0"/>
              </a:rPr>
              <a:t> </a:t>
            </a:r>
          </a:p>
          <a:p>
            <a:pPr lvl="2" eaLnBrk="1" hangingPunct="1"/>
            <a:r>
              <a:rPr lang="en-US" altLang="zh-TW" sz="2800" dirty="0" smtClean="0">
                <a:latin typeface="Times New Roman" pitchFamily="18" charset="0"/>
                <a:cs typeface="Times New Roman" pitchFamily="18" charset="0"/>
              </a:rPr>
              <a:t>to retrieve &amp; answer questions using the stored information</a:t>
            </a:r>
          </a:p>
          <a:p>
            <a:pPr lvl="1" eaLnBrk="1" hangingPunct="1"/>
            <a:r>
              <a:rPr lang="en-US" altLang="zh-TW" sz="3200" b="1" i="1" dirty="0" smtClean="0">
                <a:latin typeface="Times New Roman" pitchFamily="18" charset="0"/>
                <a:cs typeface="Times New Roman" pitchFamily="18" charset="0"/>
              </a:rPr>
              <a:t>Machine learning</a:t>
            </a:r>
            <a:endParaRPr lang="en-US" altLang="zh-TW" sz="3200" b="1" dirty="0" smtClean="0">
              <a:latin typeface="Times New Roman" pitchFamily="18" charset="0"/>
              <a:cs typeface="Times New Roman" pitchFamily="18" charset="0"/>
            </a:endParaRPr>
          </a:p>
          <a:p>
            <a:pPr lvl="2" eaLnBrk="1" hangingPunct="1"/>
            <a:r>
              <a:rPr lang="en-US" altLang="zh-TW" sz="2800" dirty="0" smtClean="0">
                <a:latin typeface="Times New Roman" pitchFamily="18" charset="0"/>
                <a:cs typeface="Times New Roman" pitchFamily="18" charset="0"/>
              </a:rPr>
              <a:t> to adapt to new circumstances</a:t>
            </a:r>
            <a:endParaRPr lang="en-US" altLang="ar-JO" sz="2800" dirty="0" smtClean="0">
              <a:latin typeface="Times New Roman" pitchFamily="18" charset="0"/>
              <a:cs typeface="Times New Roman" pitchFamily="18" charset="0"/>
            </a:endParaRPr>
          </a:p>
        </p:txBody>
      </p:sp>
      <p:sp>
        <p:nvSpPr>
          <p:cNvPr id="23554" name="Rectangle 2"/>
          <p:cNvSpPr>
            <a:spLocks noGrp="1" noChangeArrowheads="1"/>
          </p:cNvSpPr>
          <p:nvPr>
            <p:ph type="title"/>
          </p:nvPr>
        </p:nvSpPr>
        <p:spPr>
          <a:xfrm>
            <a:off x="1066800" y="274638"/>
            <a:ext cx="7867650" cy="1143000"/>
          </a:xfrm>
        </p:spPr>
        <p:txBody>
          <a:bodyPr/>
          <a:lstStyle/>
          <a:p>
            <a:pPr eaLnBrk="1" fontAlgn="auto" hangingPunct="1">
              <a:spcAft>
                <a:spcPts val="0"/>
              </a:spcAft>
              <a:defRPr/>
            </a:pPr>
            <a:r>
              <a:rPr lang="en-GB" altLang="ar-JO" sz="3800" b="1" dirty="0" smtClean="0">
                <a:solidFill>
                  <a:schemeClr val="tx2">
                    <a:satMod val="130000"/>
                  </a:schemeClr>
                </a:solidFill>
                <a:latin typeface="Times New Roman" pitchFamily="18" charset="0"/>
                <a:cs typeface="Times New Roman" pitchFamily="18" charset="0"/>
              </a:rPr>
              <a:t>Systems that act like humans</a:t>
            </a:r>
            <a:endParaRPr lang="en-US" altLang="ar-JO" sz="3800" b="1" dirty="0" smtClean="0">
              <a:solidFill>
                <a:schemeClr val="tx2">
                  <a:satMod val="130000"/>
                </a:schemeClr>
              </a:solidFill>
              <a:latin typeface="Times New Roman" pitchFamily="18" charset="0"/>
              <a:cs typeface="Times New Roman" pitchFamily="18" charset="0"/>
            </a:endParaRPr>
          </a:p>
        </p:txBody>
      </p:sp>
      <p:cxnSp>
        <p:nvCxnSpPr>
          <p:cNvPr id="4" name="Straight Connector 3"/>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Content Placeholder 2"/>
          <p:cNvSpPr>
            <a:spLocks noGrp="1"/>
          </p:cNvSpPr>
          <p:nvPr>
            <p:ph idx="1"/>
          </p:nvPr>
        </p:nvSpPr>
        <p:spPr>
          <a:xfrm>
            <a:off x="500034" y="1428736"/>
            <a:ext cx="8148664" cy="4800600"/>
          </a:xfrm>
        </p:spPr>
        <p:txBody>
          <a:bodyPr>
            <a:normAutofit lnSpcReduction="10000"/>
          </a:bodyPr>
          <a:lstStyle/>
          <a:p>
            <a:r>
              <a:rPr lang="en-US" sz="2800" dirty="0" smtClean="0"/>
              <a:t>While studying the </a:t>
            </a:r>
            <a:r>
              <a:rPr lang="en-US" sz="2800" b="1" dirty="0" smtClean="0"/>
              <a:t>typical</a:t>
            </a:r>
            <a:r>
              <a:rPr lang="en-US" sz="2800" dirty="0" smtClean="0"/>
              <a:t> range of </a:t>
            </a:r>
            <a:r>
              <a:rPr lang="en-US" sz="2800" b="1" dirty="0" smtClean="0"/>
              <a:t>tasks</a:t>
            </a:r>
            <a:r>
              <a:rPr lang="en-US" sz="2800" dirty="0" smtClean="0"/>
              <a:t> that we might expect  an “</a:t>
            </a:r>
            <a:r>
              <a:rPr lang="en-US" sz="2800" b="1" dirty="0" smtClean="0">
                <a:solidFill>
                  <a:srgbClr val="FF0000"/>
                </a:solidFill>
              </a:rPr>
              <a:t>intelligent entity</a:t>
            </a:r>
            <a:r>
              <a:rPr lang="en-US" sz="2800" dirty="0" smtClean="0"/>
              <a:t>” to perform, we need to consider both “common-place/</a:t>
            </a:r>
            <a:r>
              <a:rPr lang="en-US" sz="2800" b="1" dirty="0" smtClean="0">
                <a:latin typeface="Times New Roman" pitchFamily="18" charset="0"/>
                <a:cs typeface="Times New Roman" pitchFamily="18" charset="0"/>
              </a:rPr>
              <a:t>Mundane</a:t>
            </a:r>
            <a:r>
              <a:rPr lang="en-US" sz="2800" dirty="0" smtClean="0">
                <a:latin typeface="Times New Roman" pitchFamily="18" charset="0"/>
                <a:cs typeface="Times New Roman" pitchFamily="18" charset="0"/>
              </a:rPr>
              <a:t>/routine </a:t>
            </a:r>
            <a:r>
              <a:rPr lang="en-US" sz="2800" dirty="0" smtClean="0"/>
              <a:t> tasks as well as </a:t>
            </a:r>
            <a:r>
              <a:rPr lang="en-US" sz="2800" b="1" dirty="0" smtClean="0"/>
              <a:t>expert</a:t>
            </a:r>
            <a:r>
              <a:rPr lang="en-US" sz="2800" dirty="0" smtClean="0"/>
              <a:t> tasks. </a:t>
            </a:r>
            <a:r>
              <a:rPr lang="en-US" sz="2800" dirty="0" smtClean="0">
                <a:latin typeface="Times New Roman" pitchFamily="18" charset="0"/>
                <a:cs typeface="Times New Roman" pitchFamily="18" charset="0"/>
              </a:rPr>
              <a:t> </a:t>
            </a:r>
          </a:p>
          <a:p>
            <a:pPr eaLnBrk="1" hangingPunct="1">
              <a:buFont typeface="Wingdings 2" pitchFamily="18" charset="2"/>
              <a:buNone/>
            </a:pPr>
            <a:endParaRPr lang="en-US" sz="2800" dirty="0" smtClean="0">
              <a:latin typeface="Times New Roman" pitchFamily="18" charset="0"/>
              <a:cs typeface="Times New Roman" pitchFamily="18" charset="0"/>
            </a:endParaRPr>
          </a:p>
          <a:p>
            <a:pPr eaLnBrk="1" hangingPunct="1"/>
            <a:r>
              <a:rPr lang="en-US" sz="2800" dirty="0" smtClean="0">
                <a:latin typeface="Times New Roman" pitchFamily="18" charset="0"/>
                <a:cs typeface="Times New Roman" pitchFamily="18" charset="0"/>
              </a:rPr>
              <a:t>Mundane tasks:  (daily use tasks)</a:t>
            </a:r>
          </a:p>
          <a:p>
            <a:pPr lvl="1" eaLnBrk="1" hangingPunct="1"/>
            <a:r>
              <a:rPr lang="en-US" sz="2800" dirty="0" smtClean="0">
                <a:latin typeface="Times New Roman" pitchFamily="18" charset="0"/>
                <a:cs typeface="Times New Roman" pitchFamily="18" charset="0"/>
              </a:rPr>
              <a:t>Planning </a:t>
            </a:r>
            <a:r>
              <a:rPr lang="en-US" sz="2800" b="1" dirty="0" smtClean="0">
                <a:latin typeface="Times New Roman" pitchFamily="18" charset="0"/>
                <a:cs typeface="Times New Roman" pitchFamily="18" charset="0"/>
              </a:rPr>
              <a:t>route</a:t>
            </a:r>
            <a:r>
              <a:rPr lang="en-US" sz="2800" dirty="0" smtClean="0">
                <a:latin typeface="Times New Roman" pitchFamily="18" charset="0"/>
                <a:cs typeface="Times New Roman" pitchFamily="18" charset="0"/>
              </a:rPr>
              <a:t>, activity</a:t>
            </a:r>
          </a:p>
          <a:p>
            <a:pPr lvl="1" eaLnBrk="1" hangingPunct="1"/>
            <a:r>
              <a:rPr lang="en-US" sz="2800" dirty="0" smtClean="0">
                <a:latin typeface="Times New Roman" pitchFamily="18" charset="0"/>
                <a:cs typeface="Times New Roman" pitchFamily="18" charset="0"/>
              </a:rPr>
              <a:t>Recognizing </a:t>
            </a:r>
            <a:r>
              <a:rPr lang="en-US" sz="2800" b="1" dirty="0" smtClean="0">
                <a:latin typeface="Times New Roman" pitchFamily="18" charset="0"/>
                <a:cs typeface="Times New Roman" pitchFamily="18" charset="0"/>
              </a:rPr>
              <a:t>people</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objects</a:t>
            </a:r>
            <a:r>
              <a:rPr lang="en-US" sz="2800" dirty="0" smtClean="0">
                <a:latin typeface="Times New Roman" pitchFamily="18" charset="0"/>
                <a:cs typeface="Times New Roman" pitchFamily="18" charset="0"/>
              </a:rPr>
              <a:t> (vision, speech)</a:t>
            </a:r>
          </a:p>
          <a:p>
            <a:pPr lvl="1" eaLnBrk="1" hangingPunct="1"/>
            <a:r>
              <a:rPr lang="en-US" sz="2800" b="1" dirty="0" smtClean="0">
                <a:latin typeface="Times New Roman" pitchFamily="18" charset="0"/>
                <a:cs typeface="Times New Roman" pitchFamily="18" charset="0"/>
              </a:rPr>
              <a:t>Communicating</a:t>
            </a:r>
            <a:r>
              <a:rPr lang="en-US" sz="2800" dirty="0" smtClean="0">
                <a:latin typeface="Times New Roman" pitchFamily="18" charset="0"/>
                <a:cs typeface="Times New Roman" pitchFamily="18" charset="0"/>
              </a:rPr>
              <a:t> (through natural language)</a:t>
            </a:r>
          </a:p>
          <a:p>
            <a:pPr lvl="1" eaLnBrk="1" hangingPunct="1"/>
            <a:r>
              <a:rPr lang="en-US" sz="2800" b="1" dirty="0" smtClean="0">
                <a:latin typeface="Times New Roman" pitchFamily="18" charset="0"/>
                <a:cs typeface="Times New Roman" pitchFamily="18" charset="0"/>
              </a:rPr>
              <a:t>Navigating</a:t>
            </a:r>
            <a:r>
              <a:rPr lang="en-US" sz="2800" dirty="0" smtClean="0">
                <a:latin typeface="Times New Roman" pitchFamily="18" charset="0"/>
                <a:cs typeface="Times New Roman" pitchFamily="18" charset="0"/>
              </a:rPr>
              <a:t> around obstacles on the street</a:t>
            </a:r>
            <a:r>
              <a:rPr lang="en-US" sz="2400" dirty="0" smtClean="0">
                <a:latin typeface="Times New Roman" pitchFamily="18" charset="0"/>
                <a:cs typeface="Times New Roman" pitchFamily="18" charset="0"/>
              </a:rPr>
              <a:t>.</a:t>
            </a:r>
            <a:endParaRPr lang="en-IN" sz="2400" dirty="0" smtClean="0">
              <a:latin typeface="Times New Roman" pitchFamily="18" charset="0"/>
              <a:cs typeface="Times New Roman" pitchFamily="18" charset="0"/>
            </a:endParaRPr>
          </a:p>
          <a:p>
            <a:pPr lvl="1" eaLnBrk="1" hangingPunct="1">
              <a:buFont typeface="Wingdings 2" pitchFamily="18" charset="2"/>
              <a:buNone/>
            </a:pPr>
            <a:endParaRPr lang="en-US" sz="2400" dirty="0" smtClean="0">
              <a:latin typeface="Times New Roman" pitchFamily="18" charset="0"/>
              <a:cs typeface="Times New Roman" pitchFamily="18" charset="0"/>
            </a:endParaRPr>
          </a:p>
        </p:txBody>
      </p:sp>
      <p:sp>
        <p:nvSpPr>
          <p:cNvPr id="34818" name="Title 1"/>
          <p:cNvSpPr>
            <a:spLocks noGrp="1"/>
          </p:cNvSpPr>
          <p:nvPr>
            <p:ph type="title"/>
          </p:nvPr>
        </p:nvSpPr>
        <p:spPr>
          <a:xfrm>
            <a:off x="642910" y="274638"/>
            <a:ext cx="8291540" cy="1143000"/>
          </a:xfrm>
        </p:spPr>
        <p:txBody>
          <a:bodyPr>
            <a:normAutofit fontScale="90000"/>
          </a:bodyPr>
          <a:lstStyle/>
          <a:p>
            <a:pPr>
              <a:defRPr/>
            </a:pPr>
            <a:r>
              <a:rPr lang="en-US" sz="3800" b="1" dirty="0" smtClean="0">
                <a:solidFill>
                  <a:schemeClr val="tx2">
                    <a:satMod val="130000"/>
                  </a:schemeClr>
                </a:solidFill>
                <a:latin typeface="Times New Roman" pitchFamily="18" charset="0"/>
                <a:cs typeface="Times New Roman" pitchFamily="18" charset="0"/>
              </a:rPr>
              <a:t>AI problems/</a:t>
            </a:r>
            <a:r>
              <a:rPr lang="en-US" sz="4000" dirty="0" smtClean="0">
                <a:solidFill>
                  <a:srgbClr val="FF0000"/>
                </a:solidFill>
              </a:rPr>
              <a:t>What can AI do today?</a:t>
            </a:r>
            <a:endParaRPr lang="en-IN" sz="3800" b="1" dirty="0" smtClean="0">
              <a:solidFill>
                <a:schemeClr val="tx2">
                  <a:satMod val="130000"/>
                </a:schemeClr>
              </a:solidFill>
              <a:latin typeface="Times New Roman" pitchFamily="18" charset="0"/>
              <a:cs typeface="Times New Roman" pitchFamily="18" charset="0"/>
            </a:endParaRPr>
          </a:p>
        </p:txBody>
      </p:sp>
      <p:cxnSp>
        <p:nvCxnSpPr>
          <p:cNvPr id="4" name="Straight Connector 3"/>
          <p:cNvCxnSpPr/>
          <p:nvPr/>
        </p:nvCxnSpPr>
        <p:spPr>
          <a:xfrm>
            <a:off x="0" y="1284272"/>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Content Placeholder 2"/>
          <p:cNvSpPr>
            <a:spLocks noGrp="1"/>
          </p:cNvSpPr>
          <p:nvPr>
            <p:ph idx="1"/>
          </p:nvPr>
        </p:nvSpPr>
        <p:spPr>
          <a:xfrm>
            <a:off x="714348" y="1447800"/>
            <a:ext cx="8220102" cy="4800600"/>
          </a:xfrm>
        </p:spPr>
        <p:txBody>
          <a:bodyPr>
            <a:normAutofit/>
          </a:bodyPr>
          <a:lstStyle/>
          <a:p>
            <a:pPr eaLnBrk="1" hangingPunct="1"/>
            <a:r>
              <a:rPr lang="en-US" sz="2800" b="1" dirty="0" smtClean="0">
                <a:latin typeface="Times New Roman" pitchFamily="18" charset="0"/>
                <a:cs typeface="Times New Roman" pitchFamily="18" charset="0"/>
              </a:rPr>
              <a:t>Expert Tasks</a:t>
            </a:r>
          </a:p>
          <a:p>
            <a:pPr lvl="1" eaLnBrk="1" hangingPunct="1"/>
            <a:r>
              <a:rPr lang="en-US" sz="2800" dirty="0" smtClean="0">
                <a:latin typeface="Times New Roman" pitchFamily="18" charset="0"/>
                <a:cs typeface="Times New Roman" pitchFamily="18" charset="0"/>
              </a:rPr>
              <a:t>Medical diagnosis</a:t>
            </a:r>
          </a:p>
          <a:p>
            <a:pPr lvl="1" eaLnBrk="1" hangingPunct="1"/>
            <a:r>
              <a:rPr lang="en-US" sz="2800" dirty="0" smtClean="0">
                <a:latin typeface="Times New Roman" pitchFamily="18" charset="0"/>
                <a:cs typeface="Times New Roman" pitchFamily="18" charset="0"/>
              </a:rPr>
              <a:t>Mathematical problem solving</a:t>
            </a:r>
          </a:p>
          <a:p>
            <a:pPr lvl="1" eaLnBrk="1" hangingPunct="1"/>
            <a:r>
              <a:rPr lang="en-US" sz="2800" dirty="0" smtClean="0">
                <a:latin typeface="Times New Roman" pitchFamily="18" charset="0"/>
                <a:cs typeface="Times New Roman" pitchFamily="18" charset="0"/>
              </a:rPr>
              <a:t>Playing games like chess </a:t>
            </a:r>
          </a:p>
          <a:p>
            <a:pPr lvl="1" eaLnBrk="1" hangingPunct="1"/>
            <a:endParaRPr lang="en-US" sz="2800" dirty="0" smtClean="0">
              <a:latin typeface="Times New Roman" pitchFamily="18" charset="0"/>
              <a:cs typeface="Times New Roman" pitchFamily="18" charset="0"/>
            </a:endParaRPr>
          </a:p>
          <a:p>
            <a:pPr lvl="1" eaLnBrk="1" hangingPunct="1">
              <a:buFontTx/>
              <a:buChar char="-"/>
            </a:pPr>
            <a:r>
              <a:rPr lang="en-US" sz="2800" dirty="0" smtClean="0">
                <a:latin typeface="Times New Roman" pitchFamily="18" charset="0"/>
                <a:cs typeface="Times New Roman" pitchFamily="18" charset="0"/>
              </a:rPr>
              <a:t>Easy /Hard Problems: It has been easier to mechanize many of the high level tasks (expert). We usually associate with the intelligence in people, in history we don’t have same amount of success with mundane tasks.</a:t>
            </a:r>
          </a:p>
          <a:p>
            <a:pPr lvl="1" eaLnBrk="1" hangingPunct="1">
              <a:buFont typeface="Wingdings 2" pitchFamily="18" charset="2"/>
              <a:buNone/>
            </a:pPr>
            <a:endParaRPr lang="en-US" sz="2800" dirty="0" smtClean="0">
              <a:latin typeface="Times New Roman" pitchFamily="18" charset="0"/>
              <a:cs typeface="Times New Roman" pitchFamily="18" charset="0"/>
            </a:endParaRPr>
          </a:p>
        </p:txBody>
      </p:sp>
      <p:sp>
        <p:nvSpPr>
          <p:cNvPr id="35842" name="Title 1"/>
          <p:cNvSpPr>
            <a:spLocks noGrp="1"/>
          </p:cNvSpPr>
          <p:nvPr>
            <p:ph type="title"/>
          </p:nvPr>
        </p:nvSpPr>
        <p:spPr>
          <a:xfrm>
            <a:off x="1066800" y="274638"/>
            <a:ext cx="7867650" cy="1143000"/>
          </a:xfrm>
        </p:spPr>
        <p:txBody>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AI problems (cont..)</a:t>
            </a:r>
            <a:endParaRPr lang="en-IN" sz="3800" b="1" dirty="0" smtClean="0">
              <a:solidFill>
                <a:schemeClr val="tx2">
                  <a:satMod val="130000"/>
                </a:schemeClr>
              </a:solidFill>
              <a:latin typeface="Times New Roman" pitchFamily="18" charset="0"/>
              <a:cs typeface="Times New Roman" pitchFamily="18" charset="0"/>
            </a:endParaRPr>
          </a:p>
        </p:txBody>
      </p:sp>
      <p:cxnSp>
        <p:nvCxnSpPr>
          <p:cNvPr id="4" name="Straight Connector 3"/>
          <p:cNvCxnSpPr/>
          <p:nvPr/>
        </p:nvCxnSpPr>
        <p:spPr>
          <a:xfrm>
            <a:off x="0" y="1284272"/>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AI  Role in Mechanical Engineering</a:t>
            </a:r>
            <a:endParaRPr lang="en-US" sz="3200" dirty="0" smtClean="0">
              <a:solidFill>
                <a:schemeClr val="accent3">
                  <a:lumMod val="50000"/>
                </a:schemeClr>
              </a:solidFill>
            </a:endParaRPr>
          </a:p>
        </p:txBody>
      </p:sp>
      <p:sp>
        <p:nvSpPr>
          <p:cNvPr id="13315" name="Rectangle 3"/>
          <p:cNvSpPr>
            <a:spLocks noGrp="1" noChangeArrowheads="1"/>
          </p:cNvSpPr>
          <p:nvPr>
            <p:ph sz="quarter" idx="1"/>
          </p:nvPr>
        </p:nvSpPr>
        <p:spPr>
          <a:xfrm>
            <a:off x="285720" y="1500174"/>
            <a:ext cx="8572560" cy="5229200"/>
          </a:xfrm>
        </p:spPr>
        <p:txBody>
          <a:bodyPr>
            <a:noAutofit/>
          </a:bodyPr>
          <a:lstStyle/>
          <a:p>
            <a:r>
              <a:rPr lang="en-US" sz="2800" dirty="0" smtClean="0"/>
              <a:t>Machine learning enables</a:t>
            </a:r>
            <a:r>
              <a:rPr lang="en-US" sz="2800" dirty="0" smtClean="0">
                <a:solidFill>
                  <a:srgbClr val="FF0000"/>
                </a:solidFill>
              </a:rPr>
              <a:t> </a:t>
            </a:r>
            <a:r>
              <a:rPr lang="en-US" sz="2800" b="1" dirty="0" smtClean="0">
                <a:solidFill>
                  <a:srgbClr val="FF0000"/>
                </a:solidFill>
              </a:rPr>
              <a:t>predictive monitoring, </a:t>
            </a:r>
            <a:r>
              <a:rPr lang="en-US" sz="2800" dirty="0" smtClean="0"/>
              <a:t>with machine learning algorithms </a:t>
            </a:r>
            <a:r>
              <a:rPr lang="en-US" sz="2800" b="1" dirty="0" smtClean="0"/>
              <a:t>forecasting</a:t>
            </a:r>
            <a:r>
              <a:rPr lang="en-US" sz="2800" dirty="0" smtClean="0"/>
              <a:t> equipment </a:t>
            </a:r>
            <a:r>
              <a:rPr lang="en-US" sz="2800" b="1" dirty="0" smtClean="0"/>
              <a:t>breakdowns</a:t>
            </a:r>
            <a:r>
              <a:rPr lang="en-US" sz="2800" dirty="0" smtClean="0"/>
              <a:t>  in manufacturing units </a:t>
            </a:r>
            <a:r>
              <a:rPr lang="en-US" sz="2800" dirty="0" smtClean="0">
                <a:solidFill>
                  <a:srgbClr val="FF0000"/>
                </a:solidFill>
              </a:rPr>
              <a:t>before</a:t>
            </a:r>
            <a:r>
              <a:rPr lang="en-US" sz="2800" dirty="0" smtClean="0"/>
              <a:t> they </a:t>
            </a:r>
            <a:r>
              <a:rPr lang="en-US" sz="2800" dirty="0" smtClean="0">
                <a:solidFill>
                  <a:srgbClr val="FF0000"/>
                </a:solidFill>
              </a:rPr>
              <a:t>occur</a:t>
            </a:r>
            <a:r>
              <a:rPr lang="en-US" sz="2800" dirty="0" smtClean="0"/>
              <a:t> and </a:t>
            </a:r>
            <a:r>
              <a:rPr lang="en-US" sz="2800" dirty="0" smtClean="0">
                <a:solidFill>
                  <a:srgbClr val="FF0000"/>
                </a:solidFill>
              </a:rPr>
              <a:t>scheduling</a:t>
            </a:r>
            <a:r>
              <a:rPr lang="en-US" sz="2800" dirty="0" smtClean="0"/>
              <a:t> timely </a:t>
            </a:r>
            <a:r>
              <a:rPr lang="en-US" sz="2800" dirty="0" smtClean="0">
                <a:solidFill>
                  <a:srgbClr val="FF0000"/>
                </a:solidFill>
              </a:rPr>
              <a:t>maintenance</a:t>
            </a:r>
            <a:r>
              <a:rPr lang="en-US" sz="2800" dirty="0" smtClean="0"/>
              <a:t>.</a:t>
            </a:r>
          </a:p>
          <a:p>
            <a:r>
              <a:rPr lang="en-US" sz="2800" dirty="0" smtClean="0"/>
              <a:t>Artificial intelligence (AI) is also being adopted for product </a:t>
            </a:r>
            <a:r>
              <a:rPr lang="en-US" sz="2800" b="1" dirty="0" smtClean="0"/>
              <a:t>inspection</a:t>
            </a:r>
            <a:r>
              <a:rPr lang="en-US" sz="2800" dirty="0" smtClean="0"/>
              <a:t> and </a:t>
            </a:r>
            <a:r>
              <a:rPr lang="en-US" sz="2800" b="1" dirty="0" smtClean="0"/>
              <a:t>quality control</a:t>
            </a:r>
            <a:r>
              <a:rPr lang="en-US" sz="2800" dirty="0" smtClean="0"/>
              <a:t>. </a:t>
            </a:r>
          </a:p>
          <a:p>
            <a:r>
              <a:rPr lang="en-US" sz="2800" dirty="0" smtClean="0"/>
              <a:t>According to Forbes, automated quality testing done with machine learning can increase detection rates by up to </a:t>
            </a:r>
            <a:r>
              <a:rPr lang="en-US" sz="2800" b="1" dirty="0" smtClean="0"/>
              <a:t>90%</a:t>
            </a:r>
            <a:endParaRPr lang="en-US" sz="2800" b="1" dirty="0" smtClean="0">
              <a:latin typeface="Bahnschrift SemiBold SemiConden" pitchFamily="34" charset="0"/>
            </a:endParaRPr>
          </a:p>
          <a:p>
            <a:pPr>
              <a:lnSpc>
                <a:spcPct val="120000"/>
              </a:lnSpc>
              <a:buNone/>
            </a:pPr>
            <a:r>
              <a:rPr lang="en-US" sz="2400" dirty="0">
                <a:latin typeface="Bahnschrift SemiBold SemiConden" pitchFamily="34" charset="0"/>
              </a:rPr>
              <a:t> </a:t>
            </a:r>
            <a:r>
              <a:rPr lang="en-US" sz="2400" dirty="0" smtClean="0">
                <a:latin typeface="Bahnschrift SemiBold SemiConden" pitchFamily="34" charset="0"/>
              </a:rPr>
              <a:t>   </a:t>
            </a:r>
            <a:endParaRPr lang="en-US" sz="1400" dirty="0" smtClean="0"/>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42910" y="274638"/>
            <a:ext cx="8291540" cy="1143000"/>
          </a:xfrm>
        </p:spPr>
        <p:txBody>
          <a:bodyPr>
            <a:normAutofit/>
          </a:bodyPr>
          <a:lstStyle/>
          <a:p>
            <a:pPr>
              <a:defRPr/>
            </a:pPr>
            <a:r>
              <a:rPr lang="en-US" sz="3800" b="1" dirty="0" smtClean="0">
                <a:solidFill>
                  <a:schemeClr val="tx2">
                    <a:satMod val="130000"/>
                  </a:schemeClr>
                </a:solidFill>
                <a:latin typeface="Times New Roman" pitchFamily="18" charset="0"/>
                <a:cs typeface="Times New Roman" pitchFamily="18" charset="0"/>
              </a:rPr>
              <a:t>AI  </a:t>
            </a:r>
            <a:r>
              <a:rPr lang="en-US" sz="3800" dirty="0" smtClean="0">
                <a:solidFill>
                  <a:schemeClr val="tx2">
                    <a:satMod val="130000"/>
                  </a:schemeClr>
                </a:solidFill>
                <a:latin typeface="Times New Roman" pitchFamily="18" charset="0"/>
                <a:cs typeface="Times New Roman" pitchFamily="18" charset="0"/>
              </a:rPr>
              <a:t>P</a:t>
            </a:r>
            <a:r>
              <a:rPr lang="en-US" sz="3800" b="1" dirty="0" smtClean="0">
                <a:solidFill>
                  <a:schemeClr val="tx2">
                    <a:satMod val="130000"/>
                  </a:schemeClr>
                </a:solidFill>
                <a:latin typeface="Times New Roman" pitchFamily="18" charset="0"/>
                <a:cs typeface="Times New Roman" pitchFamily="18" charset="0"/>
              </a:rPr>
              <a:t>roblems</a:t>
            </a:r>
            <a:endParaRPr lang="en-IN" sz="3800" b="1" dirty="0" smtClean="0">
              <a:solidFill>
                <a:schemeClr val="tx2">
                  <a:satMod val="130000"/>
                </a:schemeClr>
              </a:solidFill>
              <a:latin typeface="Times New Roman" pitchFamily="18" charset="0"/>
              <a:cs typeface="Times New Roman" pitchFamily="18" charset="0"/>
            </a:endParaRPr>
          </a:p>
        </p:txBody>
      </p:sp>
      <p:cxnSp>
        <p:nvCxnSpPr>
          <p:cNvPr id="4" name="Straight Connector 3"/>
          <p:cNvCxnSpPr/>
          <p:nvPr/>
        </p:nvCxnSpPr>
        <p:spPr>
          <a:xfrm>
            <a:off x="0" y="1284272"/>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6"/>
          <p:cNvSpPr>
            <a:spLocks noGrp="1"/>
          </p:cNvSpPr>
          <p:nvPr>
            <p:ph idx="1"/>
          </p:nvPr>
        </p:nvSpPr>
        <p:spPr/>
        <p:txBody>
          <a:bodyPr/>
          <a:lstStyle/>
          <a:p>
            <a:endParaRPr lang="en-US"/>
          </a:p>
        </p:txBody>
      </p:sp>
      <p:pic>
        <p:nvPicPr>
          <p:cNvPr id="111620" name="Picture 4" descr="Domain-of-AI"/>
          <p:cNvPicPr>
            <a:picLocks noChangeAspect="1" noChangeArrowheads="1"/>
          </p:cNvPicPr>
          <p:nvPr/>
        </p:nvPicPr>
        <p:blipFill>
          <a:blip r:embed="rId2"/>
          <a:srcRect/>
          <a:stretch>
            <a:fillRect/>
          </a:stretch>
        </p:blipFill>
        <p:spPr bwMode="auto">
          <a:xfrm>
            <a:off x="357158" y="1357298"/>
            <a:ext cx="8358246" cy="5067301"/>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42910" y="274638"/>
            <a:ext cx="8291540" cy="1082660"/>
          </a:xfrm>
        </p:spPr>
        <p:txBody>
          <a:bodyPr>
            <a:normAutofit/>
          </a:bodyPr>
          <a:lstStyle/>
          <a:p>
            <a:pPr>
              <a:defRPr/>
            </a:pPr>
            <a:r>
              <a:rPr lang="en-US" sz="3800" b="1" dirty="0" smtClean="0">
                <a:solidFill>
                  <a:schemeClr val="tx2">
                    <a:satMod val="130000"/>
                  </a:schemeClr>
                </a:solidFill>
                <a:latin typeface="Times New Roman" pitchFamily="18" charset="0"/>
                <a:cs typeface="Times New Roman" pitchFamily="18" charset="0"/>
              </a:rPr>
              <a:t>AI  Problems</a:t>
            </a:r>
            <a:endParaRPr lang="en-IN" sz="3800" b="1" dirty="0" smtClean="0">
              <a:solidFill>
                <a:schemeClr val="tx2">
                  <a:satMod val="130000"/>
                </a:schemeClr>
              </a:solidFill>
              <a:latin typeface="Times New Roman" pitchFamily="18" charset="0"/>
              <a:cs typeface="Times New Roman" pitchFamily="18" charset="0"/>
            </a:endParaRPr>
          </a:p>
        </p:txBody>
      </p:sp>
      <p:sp>
        <p:nvSpPr>
          <p:cNvPr id="7" name="Content Placeholder 6"/>
          <p:cNvSpPr>
            <a:spLocks noGrp="1"/>
          </p:cNvSpPr>
          <p:nvPr>
            <p:ph sz="quarter" idx="1"/>
          </p:nvPr>
        </p:nvSpPr>
        <p:spPr/>
        <p:txBody>
          <a:bodyPr/>
          <a:lstStyle/>
          <a:p>
            <a:endParaRPr lang="en-US"/>
          </a:p>
        </p:txBody>
      </p:sp>
      <p:cxnSp>
        <p:nvCxnSpPr>
          <p:cNvPr id="4" name="Straight Connector 3"/>
          <p:cNvCxnSpPr/>
          <p:nvPr/>
        </p:nvCxnSpPr>
        <p:spPr>
          <a:xfrm>
            <a:off x="0" y="1284272"/>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139266" name="Picture 2" descr="May be an image of text that says &quot;Task Classification of AI The domain of AI is classified into Formal tasks, Mundane tasks, and Expert tasks. Perception Common Sense Scientific Analys Engineering Medical Diagnosis Reasoning Natural Processing Financial Analysis Maths a Exper tasks 208 tasks Formal Games AI&quot;"/>
          <p:cNvPicPr>
            <a:picLocks noChangeAspect="1" noChangeArrowheads="1"/>
          </p:cNvPicPr>
          <p:nvPr/>
        </p:nvPicPr>
        <p:blipFill>
          <a:blip r:embed="rId2">
            <a:lum bright="-15000"/>
          </a:blip>
          <a:srcRect/>
          <a:stretch>
            <a:fillRect/>
          </a:stretch>
        </p:blipFill>
        <p:spPr bwMode="auto">
          <a:xfrm>
            <a:off x="357158" y="1357298"/>
            <a:ext cx="8358214" cy="5500702"/>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990600" y="274638"/>
            <a:ext cx="7943850" cy="654032"/>
          </a:xfrm>
        </p:spPr>
        <p:txBody>
          <a:bodyPr>
            <a:normAutofit fontScale="90000"/>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AI problems (cont..)</a:t>
            </a:r>
            <a:endParaRPr lang="en-IN" sz="3800" b="1" dirty="0" smtClean="0">
              <a:solidFill>
                <a:schemeClr val="tx2">
                  <a:satMod val="130000"/>
                </a:schemeClr>
              </a:solidFill>
              <a:latin typeface="Times New Roman" pitchFamily="18" charset="0"/>
              <a:cs typeface="Times New Roman" pitchFamily="18" charset="0"/>
            </a:endParaRPr>
          </a:p>
        </p:txBody>
      </p:sp>
      <p:sp>
        <p:nvSpPr>
          <p:cNvPr id="29699" name="Content Placeholder 2"/>
          <p:cNvSpPr>
            <a:spLocks noGrp="1"/>
          </p:cNvSpPr>
          <p:nvPr>
            <p:ph sz="quarter" idx="1"/>
          </p:nvPr>
        </p:nvSpPr>
        <p:spPr>
          <a:xfrm>
            <a:off x="571472" y="1142984"/>
            <a:ext cx="8286808" cy="5105400"/>
          </a:xfrm>
        </p:spPr>
        <p:txBody>
          <a:bodyPr>
            <a:noAutofit/>
          </a:bodyPr>
          <a:lstStyle/>
          <a:p>
            <a:pPr eaLnBrk="1" hangingPunct="1"/>
            <a:r>
              <a:rPr lang="en-US" sz="2800" dirty="0" smtClean="0">
                <a:latin typeface="Times New Roman" pitchFamily="18" charset="0"/>
                <a:cs typeface="Times New Roman" pitchFamily="18" charset="0"/>
              </a:rPr>
              <a:t>AI Systems can easily do </a:t>
            </a:r>
          </a:p>
          <a:p>
            <a:pPr lvl="2"/>
            <a:r>
              <a:rPr lang="en-US" sz="2400" b="1" dirty="0" smtClean="0">
                <a:latin typeface="Times New Roman" pitchFamily="18" charset="0"/>
                <a:cs typeface="Times New Roman" pitchFamily="18" charset="0"/>
              </a:rPr>
              <a:t>Symbolic integration  </a:t>
            </a:r>
          </a:p>
          <a:p>
            <a:pPr lvl="2"/>
            <a:r>
              <a:rPr lang="en-US" sz="2400" b="1" dirty="0" smtClean="0">
                <a:latin typeface="Times New Roman" pitchFamily="18" charset="0"/>
                <a:cs typeface="Times New Roman" pitchFamily="18" charset="0"/>
              </a:rPr>
              <a:t>Proving theorems</a:t>
            </a:r>
          </a:p>
          <a:p>
            <a:pPr lvl="2"/>
            <a:r>
              <a:rPr lang="en-US" sz="2400" b="1" dirty="0" smtClean="0">
                <a:latin typeface="Times New Roman" pitchFamily="18" charset="0"/>
                <a:cs typeface="Times New Roman" pitchFamily="18" charset="0"/>
              </a:rPr>
              <a:t>Playing chess</a:t>
            </a:r>
          </a:p>
          <a:p>
            <a:pPr lvl="2"/>
            <a:r>
              <a:rPr lang="en-US" sz="2400" b="1" dirty="0" smtClean="0">
                <a:latin typeface="Times New Roman" pitchFamily="18" charset="0"/>
                <a:cs typeface="Times New Roman" pitchFamily="18" charset="0"/>
              </a:rPr>
              <a:t>Medical Diagnosis</a:t>
            </a:r>
          </a:p>
          <a:p>
            <a:pPr eaLnBrk="1" hangingPunct="1"/>
            <a:r>
              <a:rPr lang="en-US" sz="2800" dirty="0" smtClean="0">
                <a:latin typeface="Times New Roman" pitchFamily="18" charset="0"/>
                <a:cs typeface="Times New Roman" pitchFamily="18" charset="0"/>
              </a:rPr>
              <a:t>It has been very </a:t>
            </a:r>
            <a:r>
              <a:rPr lang="en-US" sz="2800" b="1" dirty="0" smtClean="0">
                <a:latin typeface="Times New Roman" pitchFamily="18" charset="0"/>
                <a:cs typeface="Times New Roman" pitchFamily="18" charset="0"/>
              </a:rPr>
              <a:t>hard</a:t>
            </a:r>
            <a:r>
              <a:rPr lang="en-US" sz="2800" dirty="0" smtClean="0">
                <a:latin typeface="Times New Roman" pitchFamily="18" charset="0"/>
                <a:cs typeface="Times New Roman" pitchFamily="18" charset="0"/>
              </a:rPr>
              <a:t> to </a:t>
            </a:r>
            <a:r>
              <a:rPr lang="en-US" sz="2800" b="1" dirty="0" smtClean="0">
                <a:latin typeface="Times New Roman" pitchFamily="18" charset="0"/>
                <a:cs typeface="Times New Roman" pitchFamily="18" charset="0"/>
              </a:rPr>
              <a:t>mechanize tasks </a:t>
            </a:r>
            <a:r>
              <a:rPr lang="en-US" sz="2800" dirty="0" smtClean="0">
                <a:latin typeface="Times New Roman" pitchFamily="18" charset="0"/>
                <a:cs typeface="Times New Roman" pitchFamily="18" charset="0"/>
              </a:rPr>
              <a:t>that lot of animals do</a:t>
            </a:r>
          </a:p>
          <a:p>
            <a:pPr lvl="1" eaLnBrk="1" hangingPunct="1"/>
            <a:r>
              <a:rPr lang="en-US" sz="2800" dirty="0" smtClean="0">
                <a:latin typeface="Times New Roman" pitchFamily="18" charset="0"/>
                <a:cs typeface="Times New Roman" pitchFamily="18" charset="0"/>
              </a:rPr>
              <a:t>Walking around without running into things</a:t>
            </a:r>
          </a:p>
          <a:p>
            <a:pPr lvl="1" eaLnBrk="1" hangingPunct="1"/>
            <a:r>
              <a:rPr lang="en-US" sz="2800" dirty="0" smtClean="0">
                <a:latin typeface="Times New Roman" pitchFamily="18" charset="0"/>
                <a:cs typeface="Times New Roman" pitchFamily="18" charset="0"/>
              </a:rPr>
              <a:t>Catching Prey and avoiding predators</a:t>
            </a:r>
          </a:p>
          <a:p>
            <a:pPr lvl="1" eaLnBrk="1" hangingPunct="1"/>
            <a:r>
              <a:rPr lang="en-US" sz="2800" dirty="0" smtClean="0">
                <a:latin typeface="Times New Roman" pitchFamily="18" charset="0"/>
                <a:cs typeface="Times New Roman" pitchFamily="18" charset="0"/>
              </a:rPr>
              <a:t>Interpreting complex sensory information</a:t>
            </a:r>
          </a:p>
          <a:p>
            <a:pPr lvl="1" eaLnBrk="1" hangingPunct="1"/>
            <a:r>
              <a:rPr lang="en-US" sz="2800" dirty="0" smtClean="0">
                <a:latin typeface="Times New Roman" pitchFamily="18" charset="0"/>
                <a:cs typeface="Times New Roman" pitchFamily="18" charset="0"/>
              </a:rPr>
              <a:t>Modeling the internal states of other animals from their behavior.</a:t>
            </a:r>
          </a:p>
        </p:txBody>
      </p:sp>
      <p:cxnSp>
        <p:nvCxnSpPr>
          <p:cNvPr id="5" name="Straight Connector 4"/>
          <p:cNvCxnSpPr/>
          <p:nvPr/>
        </p:nvCxnSpPr>
        <p:spPr>
          <a:xfrm>
            <a:off x="0" y="1000108"/>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4355976" y="1628799"/>
            <a:ext cx="4240135" cy="461665"/>
          </a:xfrm>
          <a:prstGeom prst="rect">
            <a:avLst/>
          </a:prstGeom>
          <a:noFill/>
        </p:spPr>
        <p:txBody>
          <a:bodyPr wrap="none" rtlCol="0">
            <a:spAutoFit/>
          </a:bodyPr>
          <a:lstStyle/>
          <a:p>
            <a:r>
              <a:rPr lang="en-IN" sz="2400" b="1" dirty="0" smtClean="0"/>
              <a:t>(lists</a:t>
            </a:r>
            <a:r>
              <a:rPr lang="en-IN" sz="2400" b="1" dirty="0"/>
              <a:t>, hierarchies, or </a:t>
            </a:r>
            <a:r>
              <a:rPr lang="en-IN" sz="2400" b="1" dirty="0" smtClean="0"/>
              <a:t>networks)</a:t>
            </a:r>
            <a:endParaRPr lang="en-IN"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990600" y="274638"/>
            <a:ext cx="7943850" cy="654032"/>
          </a:xfrm>
        </p:spPr>
        <p:txBody>
          <a:bodyPr>
            <a:normAutofit fontScale="90000"/>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AI problems (cont..)</a:t>
            </a:r>
            <a:endParaRPr lang="en-IN" sz="3800" b="1" dirty="0" smtClean="0">
              <a:solidFill>
                <a:schemeClr val="tx2">
                  <a:satMod val="130000"/>
                </a:schemeClr>
              </a:solidFill>
              <a:latin typeface="Times New Roman" pitchFamily="18" charset="0"/>
              <a:cs typeface="Times New Roman" pitchFamily="18" charset="0"/>
            </a:endParaRPr>
          </a:p>
        </p:txBody>
      </p:sp>
      <p:cxnSp>
        <p:nvCxnSpPr>
          <p:cNvPr id="5" name="Straight Connector 4"/>
          <p:cNvCxnSpPr/>
          <p:nvPr/>
        </p:nvCxnSpPr>
        <p:spPr>
          <a:xfrm>
            <a:off x="0" y="1000108"/>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sz="quarter" idx="1"/>
          </p:nvPr>
        </p:nvSpPr>
        <p:spPr/>
        <p:txBody>
          <a:bodyPr/>
          <a:lstStyle/>
          <a:p>
            <a:endParaRPr lang="en-US"/>
          </a:p>
        </p:txBody>
      </p:sp>
      <p:pic>
        <p:nvPicPr>
          <p:cNvPr id="145410" name="Picture 2" descr="What is artificial intelligence? What are task domains in AI? - Quora"/>
          <p:cNvPicPr>
            <a:picLocks noChangeAspect="1" noChangeArrowheads="1"/>
          </p:cNvPicPr>
          <p:nvPr/>
        </p:nvPicPr>
        <p:blipFill>
          <a:blip r:embed="rId2"/>
          <a:srcRect/>
          <a:stretch>
            <a:fillRect/>
          </a:stretch>
        </p:blipFill>
        <p:spPr bwMode="auto">
          <a:xfrm>
            <a:off x="214282" y="1214422"/>
            <a:ext cx="8715436" cy="5429288"/>
          </a:xfrm>
          <a:prstGeom prst="rect">
            <a:avLst/>
          </a:prstGeom>
          <a:noFill/>
        </p:spPr>
      </p:pic>
      <p:sp>
        <p:nvSpPr>
          <p:cNvPr id="2" name="TextBox 1"/>
          <p:cNvSpPr txBox="1"/>
          <p:nvPr/>
        </p:nvSpPr>
        <p:spPr>
          <a:xfrm>
            <a:off x="1819650" y="4097540"/>
            <a:ext cx="1362874" cy="353943"/>
          </a:xfrm>
          <a:prstGeom prst="rect">
            <a:avLst/>
          </a:prstGeom>
          <a:noFill/>
        </p:spPr>
        <p:txBody>
          <a:bodyPr wrap="none" rtlCol="0">
            <a:spAutoFit/>
          </a:bodyPr>
          <a:lstStyle/>
          <a:p>
            <a:r>
              <a:rPr lang="en-IN" sz="1700" b="1" dirty="0" smtClean="0">
                <a:latin typeface="Arial" pitchFamily="34" charset="0"/>
                <a:cs typeface="Arial" pitchFamily="34" charset="0"/>
              </a:rPr>
              <a:t>Processing</a:t>
            </a:r>
            <a:endParaRPr lang="en-IN" sz="1700" b="1" dirty="0">
              <a:latin typeface="Arial" pitchFamily="34" charset="0"/>
              <a:cs typeface="Arial" pitchFamily="34" charset="0"/>
            </a:endParaRPr>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FoAZQMBIgACEQEDEQH/xAAbAAABBQEBAAAAAAAAAAAAAAAGAAMEBQcCAf/EAEgQAAECBAIDCA4HBwUAAAAAAAECAwAEBRESIQYTMRVBUWGRobHRBxQiMjRSVXFygZSywcIjJEJikqLwJURjc3SC4RYzNUNk/8QAGQEAAgMBAAAAAAAAAAAAAAAAAwQAAgUB/8QAKxEAAgECBAYBAwUAAAAAAAAAAQIAAxEEITFREhMyM0FxYSKR8BQVI0LR/9oADAMBAAIRAxEAPwDO0tTE3NTZE06kIeUO+J3zxxNboU65kJx69rkWNxzx7R03eqJ4Jke8qGqDLTaNLWMUw2XW3gp1YdBxpuLjbmbb29v2tCdSo92s1rRpVWy3Gs7VQZ9Jt2zMn+1XXDZo8+CRr5o24Eq641+XF55tH8FfSmGqeQqenQdiHflT1Rm/uNWNfpacyBVMn0i+tm7egrrhl+Tn2Bd1c2gcK0qTGzyzzUu3IPTCCtAU0CkC5JuBs8+cddlhxo6PpaUhReKipKyk5ADMX47jLihqji3cEmBqUVVgAJiATMqNhMPE8Sj1xIRIz6vtzY/tV1xYUBu9TQPuq6I16ivNomJNbqCrWFITYXsSk2MWq4tkcKPMi0FKlpi4pU/eynptJ4ChXXHaaPPH94mfwq643PSB5pdUl5fArXBlSysiwKbgAX39+KZ8gMTavEcWOQQCrjqiOVEvTw6OoaZUigT6v3qYHHhV1w25R5ttOLt50jZcX640XS1p1/QhXa7iW3HEtnEpeEWyJFzsyBEZ9opLudqzbuNOpyAQFgnFw23suWC0sRUemXJ0Oko9JFcLad6NreQ/PNqecVgKBcqP3oUKg+H1L009KoUaS5gRNtZ5RVWdqQ4Zke8qJUpolPSM1L1Nx9kyaXcSFJWcarXyItlszziFSDaZnx/6PmMGs09egyrd9i1/rnjMxFVkqEL5/wAj1JFZAT4hAy+BWmUcLRHLc/CItNmB25WVcBJHOPhERmYxVuXVfbqxyp/zEOnzHd1FV+/QT+b/ADGYEy+0bvnL6Vm1tIpbjTJfWJkJDY2qzOyJXZTeWNHgzqDgUvFrTawIB7nz7eSKWmPzJfpiZIJVMCaOBKzkcs78ViYueykqZ3BbSEI7WK+7IJJx2Nhs2bYcoCyH3FavcEy2gDDVGz91XRGoaPTSkO0zVtF0rFiBtAwkE+qMxpIwzyT91XRBpSqsum7nzCEheBDgUgm2IE2tfeiVu4pl1H0EQt0gmViuSDBYKW9W4Uum1lE2uB5rDlgefmMVPqRBzK1HlBh6r19VQ0glWA2G2ZcqtncqJTtijD57QnBfvgj3oDWs1S4+JekCqAGPaXFuY0DaaW8GUnCcZ2dzsHrNhANokhCWZ13XJKyEpLQByF9pgl0ldZXoew3MqUGwFG6dt8Yw89oFdGNSGps4la+wFiMsPF64boC2HYfMBU7w9R+g+H1L009KoUKg+HVL009KoUaqdIiLamMUs2m53+o+YwULevJttn7KieW3VArTj9cnf6j5jBGVfRiMzFD+SP0OiSpeZKZhDviFH5QB8Ial3SguDx04ecH4RMfFPeakGqcl1MysBL5dNk4jYA9PqtDFSp71Ln1Sr6kKWlIViRsII48+WAFLQgaS6KX36xIMSjwZe1+JLhFwnIXy38gcoJ+yk3MGhsua4agOYVN4bXUUmyunLjjP35syQM2FrQWrKSpG0EbLccNzWmE5pI0WJ51wlpJUhJtY718gM4LTU8BsIJ+sZyNT+5mgeI9EW6HSUIR4qSOU3iplBaYT5j0RObNs+KKOLmFWSlTP18vjxr81o8W7ZC0eMBzGIxvrDlnePXDcxThEteN1uYbFBWl9suISLYb2zKhbngf0ecbDM0gNnW2Bx33uCC2nU5dZmGqc2EEv3Hd96AMyT6hD2kuhw0Vk0rZWh1l9WErSkghQzsbk8e/wwemwFMrbzAP3AbwWoHhtR9NPSqPY80f8NqPpJ6VQo1E6REW1MiyBtOzn9R8xgmcFqewvxnFj3YFpM2npv+efeMFsyn9hSit/WK579UZmKyqD88R6h0TtDdqmw0dh1V/wi8MS6SpM0TmpKLk8eIRYuJtpBLj7gPID1RHlEf8AKDxUqHOeqFA2X2jFs5XVTAiirdcRjRiWCnhyTA3QVt6x9Gr+kUgkLvsFxl0QU1QlvRjWpQFnGo2IuDtHwgWoLp1rreBNlJxFQGY4vNDtDOk3uLVe4svWxgdB8/RE91OGWll+OlXMYhuDCU/reEPaQPOStAk3mR3QSRe2y5BvAD9TKN4W9gTJpa/a5Zt9r5bww0MUtML8QJ5zEHQ+oTVRqilzq9atOeswgXytbLLgi0lkfUKhxWHIbxR1NNuE+LSyEOLj5llosw+7VaT2q9qHVuOHWWvYJFyLb9xceuLnstNviSk3i+DL4ykM2tZdr4uPK/m9cVWjsqiZm6E2t5bILqzjQrCq9ioAHjtb1xY9l5hCZWSmdevGVlAZKri1rlQG9vA+cQWlmp9wNTuD1M10e8MqHpJ6VR7HmjvhVQ9JPSqFGsvSIi2pleybTs1/PPvGNxrEpQP9HJLKWAxq09qLT3xcPe57SSTn64wsKtOzX85XvGNtqOlWjD+jeoZm5ZV20palhtbULWy3sJzvxQlXGZjCXssF3BessL/hK/XPDcoj6WpDxlkc1/jDe6EmqZQ4Jls2QpO3hKeqOmZyVS48rXo7td9v3QPhGVZrafl5o3Eh1IO/6VHa4JdCQUgC5uTvcsCVEMxrnMYVqiTiKh9vrgun7P0JcpLOp1uqSlGdsxbfgVpchOSrinH21Nt7CCRmeG3xh7Dkcpgd4rVB5i2l9O2SlJH6yh/SVL40dlxLBRcGAdyLm1s7RBmnNYkBOZix0jQqcoqmJRaS4CkgBVrgbRAtHT3Cf1aVWgOu7YdKwrUhv6MkZXvnaCFlH1SpDhccA5IoNDmnKeZhc6oNJWAEJUrPjNt7ei+TOSqUPAvoGNSjt4Yribmq1viShlTF5Y0RuTW7Rk1EpEuHEk4jYYsBw34sVok9mESIZk1pKe3ybKCTnq+P17PXEGiVelSk9IrnX2iyyoXvnhNrA24jY+qPeytXqNVJSSap0yzNTCFlSnWzfCi3e34zY+qCYcHhz3g63WPUB9G/CZ/zp+aFHmjP+/PedHzQo2F0iDaylmlqROTOE7XV9JjkTLo2KHII2J6g0ZTy1KpMgSVEkmWRnn5o53Aovkin+yo6o4VBnQxEyIT0wNix+ER0KjND/sH4RGt7gUXyRT/ZUdULcCi+SKf7KjqivLXad423mTCqzo2O/lEJVVnVjunr/wBojWdwKL5Ip/sqOqFuBRfJFP8AZUdUTlJtJzG3mSCpTYNw5+UR3uvPWtrsvREaxuBRfJFP9lR1QtwKL5Ip/sqOqJy02k5jbzJTVJw7XR+EQTUOWo07S2ZiqaRCTmlvFC2LtjCi9r2Ivszvsg03Aovkin+yo6oW4FF8kU/2VHVE5abScbbwY3H0VUUA6XJGKYLZJLeTdjZXe+bPZHIoWiKyzj0vAC5pba82+4aAXhWct+yc9ndeaCncCi+SKf7KjqhbgUXyRT/ZUdUd4F2nOM7wDpLMtL1arsyMz21KtvBLL+X0qAVWVlwiFGk02jUtnWammyTd7Xwy6RfbxQotKz//2Q=="/>
          <p:cNvSpPr>
            <a:spLocks noChangeAspect="1" noChangeArrowheads="1"/>
          </p:cNvSpPr>
          <p:nvPr/>
        </p:nvSpPr>
        <p:spPr bwMode="auto">
          <a:xfrm>
            <a:off x="155575" y="-411163"/>
            <a:ext cx="857250" cy="857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data:image/jpeg;base64,/9j/4AAQSkZJRgABAQAAAQABAAD/2wCEAAkGBwgHBgkIBwgKCgkLDRYPDQwMDRsUFRAWIB0iIiAdHx8kKDQsJCYxJx8fLT0tMTU3Ojo6Iys/RD84QzQ5OjcBCgoKDQwNGg8PGjclHyU3Nzc3Nzc3Nzc3Nzc3Nzc3Nzc3Nzc3Nzc3Nzc3Nzc3Nzc3Nzc3Nzc3Nzc3Nzc3Nzc3N//AABEIAFoAZQMBIgACEQEDEQH/xAAbAAABBQEBAAAAAAAAAAAAAAAGAAMEBQcCAf/EAEgQAAECBAIDCA4HBwUAAAAAAAECAwAEBRESIQYTMRVBUWGRobHRBxQiMjRSVXFygZSywcIjJEJikqLwJURjc3SC4RYzNUNk/8QAGQEAAgMBAAAAAAAAAAAAAAAAAwQAAgUB/8QAKxEAAgECBAYBAwUAAAAAAAAAAQIAAxEEITFREhMyM0FxYSKR8BQVI0LR/9oADAMBAAIRAxEAPwDO0tTE3NTZE06kIeUO+J3zxxNboU65kJx69rkWNxzx7R03eqJ4Jke8qGqDLTaNLWMUw2XW3gp1YdBxpuLjbmbb29v2tCdSo92s1rRpVWy3Gs7VQZ9Jt2zMn+1XXDZo8+CRr5o24Eq641+XF55tH8FfSmGqeQqenQdiHflT1Rm/uNWNfpacyBVMn0i+tm7egrrhl+Tn2Bd1c2gcK0qTGzyzzUu3IPTCCtAU0CkC5JuBs8+cddlhxo6PpaUhReKipKyk5ADMX47jLihqji3cEmBqUVVgAJiATMqNhMPE8Sj1xIRIz6vtzY/tV1xYUBu9TQPuq6I16ivNomJNbqCrWFITYXsSk2MWq4tkcKPMi0FKlpi4pU/eynptJ4ChXXHaaPPH94mfwq643PSB5pdUl5fArXBlSysiwKbgAX39+KZ8gMTavEcWOQQCrjqiOVEvTw6OoaZUigT6v3qYHHhV1w25R5ttOLt50jZcX640XS1p1/QhXa7iW3HEtnEpeEWyJFzsyBEZ9opLudqzbuNOpyAQFgnFw23suWC0sRUemXJ0Oko9JFcLad6NreQ/PNqecVgKBcqP3oUKg+H1L009KoUaS5gRNtZ5RVWdqQ4Zke8qJUpolPSM1L1Nx9kyaXcSFJWcarXyItlszziFSDaZnx/6PmMGs09egyrd9i1/rnjMxFVkqEL5/wAj1JFZAT4hAy+BWmUcLRHLc/CItNmB25WVcBJHOPhERmYxVuXVfbqxyp/zEOnzHd1FV+/QT+b/ADGYEy+0bvnL6Vm1tIpbjTJfWJkJDY2qzOyJXZTeWNHgzqDgUvFrTawIB7nz7eSKWmPzJfpiZIJVMCaOBKzkcs78ViYueykqZ3BbSEI7WK+7IJJx2Nhs2bYcoCyH3FavcEy2gDDVGz91XRGoaPTSkO0zVtF0rFiBtAwkE+qMxpIwzyT91XRBpSqsum7nzCEheBDgUgm2IE2tfeiVu4pl1H0EQt0gmViuSDBYKW9W4Uum1lE2uB5rDlgefmMVPqRBzK1HlBh6r19VQ0glWA2G2ZcqtncqJTtijD57QnBfvgj3oDWs1S4+JekCqAGPaXFuY0DaaW8GUnCcZ2dzsHrNhANokhCWZ13XJKyEpLQByF9pgl0ldZXoew3MqUGwFG6dt8Yw89oFdGNSGps4la+wFiMsPF64boC2HYfMBU7w9R+g+H1L009KoUKg+HVL009KoUaqdIiLamMUs2m53+o+YwULevJttn7KieW3VArTj9cnf6j5jBGVfRiMzFD+SP0OiSpeZKZhDviFH5QB8Ial3SguDx04ecH4RMfFPeakGqcl1MysBL5dNk4jYA9PqtDFSp71Ln1Sr6kKWlIViRsII48+WAFLQgaS6KX36xIMSjwZe1+JLhFwnIXy38gcoJ+yk3MGhsua4agOYVN4bXUUmyunLjjP35syQM2FrQWrKSpG0EbLccNzWmE5pI0WJ51wlpJUhJtY718gM4LTU8BsIJ+sZyNT+5mgeI9EW6HSUIR4qSOU3iplBaYT5j0RObNs+KKOLmFWSlTP18vjxr81o8W7ZC0eMBzGIxvrDlnePXDcxThEteN1uYbFBWl9suISLYb2zKhbngf0ecbDM0gNnW2Bx33uCC2nU5dZmGqc2EEv3Hd96AMyT6hD2kuhw0Vk0rZWh1l9WErSkghQzsbk8e/wwemwFMrbzAP3AbwWoHhtR9NPSqPY80f8NqPpJ6VQo1E6REW1MiyBtOzn9R8xgmcFqewvxnFj3YFpM2npv+efeMFsyn9hSit/WK579UZmKyqD88R6h0TtDdqmw0dh1V/wi8MS6SpM0TmpKLk8eIRYuJtpBLj7gPID1RHlEf8AKDxUqHOeqFA2X2jFs5XVTAiirdcRjRiWCnhyTA3QVt6x9Gr+kUgkLvsFxl0QU1QlvRjWpQFnGo2IuDtHwgWoLp1rreBNlJxFQGY4vNDtDOk3uLVe4svWxgdB8/RE91OGWll+OlXMYhuDCU/reEPaQPOStAk3mR3QSRe2y5BvAD9TKN4W9gTJpa/a5Zt9r5bww0MUtML8QJ5zEHQ+oTVRqilzq9atOeswgXytbLLgi0lkfUKhxWHIbxR1NNuE+LSyEOLj5llosw+7VaT2q9qHVuOHWWvYJFyLb9xceuLnstNviSk3i+DL4ykM2tZdr4uPK/m9cVWjsqiZm6E2t5bILqzjQrCq9ioAHjtb1xY9l5hCZWSmdevGVlAZKri1rlQG9vA+cQWlmp9wNTuD1M10e8MqHpJ6VR7HmjvhVQ9JPSqFGsvSIi2pleybTs1/PPvGNxrEpQP9HJLKWAxq09qLT3xcPe57SSTn64wsKtOzX85XvGNtqOlWjD+jeoZm5ZV20palhtbULWy3sJzvxQlXGZjCXssF3BessL/hK/XPDcoj6WpDxlkc1/jDe6EmqZQ4Jls2QpO3hKeqOmZyVS48rXo7td9v3QPhGVZrafl5o3Eh1IO/6VHa4JdCQUgC5uTvcsCVEMxrnMYVqiTiKh9vrgun7P0JcpLOp1uqSlGdsxbfgVpchOSrinH21Nt7CCRmeG3xh7Dkcpgd4rVB5i2l9O2SlJH6yh/SVL40dlxLBRcGAdyLm1s7RBmnNYkBOZix0jQqcoqmJRaS4CkgBVrgbRAtHT3Cf1aVWgOu7YdKwrUhv6MkZXvnaCFlH1SpDhccA5IoNDmnKeZhc6oNJWAEJUrPjNt7ei+TOSqUPAvoGNSjt4Yribmq1viShlTF5Y0RuTW7Rk1EpEuHEk4jYYsBw34sVok9mESIZk1pKe3ybKCTnq+P17PXEGiVelSk9IrnX2iyyoXvnhNrA24jY+qPeytXqNVJSSap0yzNTCFlSnWzfCi3e34zY+qCYcHhz3g63WPUB9G/CZ/zp+aFHmjP+/PedHzQo2F0iDaylmlqROTOE7XV9JjkTLo2KHII2J6g0ZTy1KpMgSVEkmWRnn5o53Aovkin+yo6o4VBnQxEyIT0wNix+ER0KjND/sH4RGt7gUXyRT/ZUdULcCi+SKf7KjqivLXad423mTCqzo2O/lEJVVnVjunr/wBojWdwKL5Ip/sqOqFuBRfJFP8AZUdUTlJtJzG3mSCpTYNw5+UR3uvPWtrsvREaxuBRfJFP9lR1QtwKL5Ip/sqOqJy02k5jbzJTVJw7XR+EQTUOWo07S2ZiqaRCTmlvFC2LtjCi9r2Ivszvsg03Aovkin+yo6oW4FF8kU/2VHVE5abScbbwY3H0VUUA6XJGKYLZJLeTdjZXe+bPZHIoWiKyzj0vAC5pba82+4aAXhWct+yc9ndeaCncCi+SKf7KjqhbgUXyRT/ZUdUd4F2nOM7wDpLMtL1arsyMz21KtvBLL+X0qAVWVlwiFGk02jUtnWammyTd7Xwy6RfbxQotKz//2Q=="/>
          <p:cNvSpPr>
            <a:spLocks noChangeAspect="1" noChangeArrowheads="1"/>
          </p:cNvSpPr>
          <p:nvPr/>
        </p:nvSpPr>
        <p:spPr bwMode="auto">
          <a:xfrm>
            <a:off x="307975" y="-258763"/>
            <a:ext cx="857250" cy="8572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2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988840"/>
            <a:ext cx="962025"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fade">
                                      <p:cBhvr>
                                        <p:cTn id="7" dur="500"/>
                                        <p:tgtEl>
                                          <p:spTgt spid="3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990600" y="274638"/>
            <a:ext cx="7943850" cy="654032"/>
          </a:xfrm>
        </p:spPr>
        <p:txBody>
          <a:bodyPr>
            <a:normAutofit fontScale="90000"/>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AI problems (cont..)</a:t>
            </a:r>
            <a:endParaRPr lang="en-IN" sz="3800" b="1" dirty="0" smtClean="0">
              <a:solidFill>
                <a:schemeClr val="tx2">
                  <a:satMod val="130000"/>
                </a:schemeClr>
              </a:solidFill>
              <a:latin typeface="Times New Roman" pitchFamily="18" charset="0"/>
              <a:cs typeface="Times New Roman" pitchFamily="18" charset="0"/>
            </a:endParaRPr>
          </a:p>
        </p:txBody>
      </p:sp>
      <p:sp>
        <p:nvSpPr>
          <p:cNvPr id="29699" name="Content Placeholder 2"/>
          <p:cNvSpPr>
            <a:spLocks noGrp="1"/>
          </p:cNvSpPr>
          <p:nvPr>
            <p:ph sz="quarter" idx="1"/>
          </p:nvPr>
        </p:nvSpPr>
        <p:spPr>
          <a:xfrm>
            <a:off x="500034" y="1285860"/>
            <a:ext cx="8286808" cy="5105400"/>
          </a:xfrm>
        </p:spPr>
        <p:txBody>
          <a:bodyPr>
            <a:noAutofit/>
          </a:bodyPr>
          <a:lstStyle/>
          <a:p>
            <a:pPr>
              <a:spcBef>
                <a:spcPts val="600"/>
              </a:spcBef>
            </a:pPr>
            <a:r>
              <a:rPr lang="en-US" sz="2800" b="1" dirty="0" smtClean="0">
                <a:latin typeface="Century" pitchFamily="18" charset="0"/>
              </a:rPr>
              <a:t>Humans</a:t>
            </a:r>
            <a:r>
              <a:rPr lang="en-US" sz="2800" dirty="0" smtClean="0">
                <a:latin typeface="Century" pitchFamily="18" charset="0"/>
              </a:rPr>
              <a:t> have learned mundane (ordinary) tasks since their </a:t>
            </a:r>
            <a:r>
              <a:rPr lang="en-US" sz="2800" b="1" dirty="0" smtClean="0">
                <a:latin typeface="Century" pitchFamily="18" charset="0"/>
              </a:rPr>
              <a:t>birth</a:t>
            </a:r>
            <a:r>
              <a:rPr lang="en-US" sz="2800" dirty="0" smtClean="0">
                <a:latin typeface="Century" pitchFamily="18" charset="0"/>
              </a:rPr>
              <a:t>. </a:t>
            </a:r>
          </a:p>
          <a:p>
            <a:pPr>
              <a:spcBef>
                <a:spcPts val="600"/>
              </a:spcBef>
            </a:pPr>
            <a:r>
              <a:rPr lang="en-US" sz="2800" dirty="0" smtClean="0">
                <a:latin typeface="Century" pitchFamily="18" charset="0"/>
              </a:rPr>
              <a:t>They learn by </a:t>
            </a:r>
            <a:r>
              <a:rPr lang="en-US" sz="2800" b="1" dirty="0" smtClean="0">
                <a:latin typeface="Century" pitchFamily="18" charset="0"/>
              </a:rPr>
              <a:t>perception, speaking</a:t>
            </a:r>
            <a:r>
              <a:rPr lang="en-US" sz="2800" dirty="0" smtClean="0">
                <a:latin typeface="Century" pitchFamily="18" charset="0"/>
              </a:rPr>
              <a:t>, using </a:t>
            </a:r>
            <a:r>
              <a:rPr lang="en-US" sz="2800" b="1" dirty="0" smtClean="0">
                <a:latin typeface="Century" pitchFamily="18" charset="0"/>
              </a:rPr>
              <a:t>language</a:t>
            </a:r>
            <a:r>
              <a:rPr lang="en-US" sz="2800" dirty="0" smtClean="0">
                <a:latin typeface="Century" pitchFamily="18" charset="0"/>
              </a:rPr>
              <a:t>, and </a:t>
            </a:r>
            <a:r>
              <a:rPr lang="en-US" sz="2800" b="1" dirty="0" smtClean="0">
                <a:latin typeface="Century" pitchFamily="18" charset="0"/>
              </a:rPr>
              <a:t>locomotives</a:t>
            </a:r>
            <a:r>
              <a:rPr lang="en-US" sz="2800" dirty="0" smtClean="0">
                <a:latin typeface="Century" pitchFamily="18" charset="0"/>
              </a:rPr>
              <a:t>. </a:t>
            </a:r>
          </a:p>
          <a:p>
            <a:pPr>
              <a:spcBef>
                <a:spcPts val="600"/>
              </a:spcBef>
            </a:pPr>
            <a:endParaRPr lang="en-US" sz="2800" dirty="0" smtClean="0">
              <a:latin typeface="Century" pitchFamily="18" charset="0"/>
            </a:endParaRPr>
          </a:p>
          <a:p>
            <a:pPr>
              <a:spcBef>
                <a:spcPts val="600"/>
              </a:spcBef>
            </a:pPr>
            <a:r>
              <a:rPr lang="en-US" sz="2800" dirty="0" smtClean="0">
                <a:latin typeface="Century" pitchFamily="18" charset="0"/>
              </a:rPr>
              <a:t>They learn Formal Tasks and Expert Tasks </a:t>
            </a:r>
            <a:r>
              <a:rPr lang="en-US" sz="2800" b="1" dirty="0" smtClean="0">
                <a:solidFill>
                  <a:srgbClr val="FF0000"/>
                </a:solidFill>
                <a:latin typeface="Century" pitchFamily="18" charset="0"/>
              </a:rPr>
              <a:t>later</a:t>
            </a:r>
            <a:r>
              <a:rPr lang="en-US" sz="2800" dirty="0" smtClean="0">
                <a:latin typeface="Century" pitchFamily="18" charset="0"/>
              </a:rPr>
              <a:t>, in that order. </a:t>
            </a:r>
          </a:p>
          <a:p>
            <a:pPr>
              <a:spcBef>
                <a:spcPts val="600"/>
              </a:spcBef>
            </a:pPr>
            <a:r>
              <a:rPr lang="en-US" sz="2800" dirty="0" smtClean="0">
                <a:latin typeface="Century" pitchFamily="18" charset="0"/>
              </a:rPr>
              <a:t>For humans, the mundane tasks are easiest to learn. The </a:t>
            </a:r>
            <a:r>
              <a:rPr lang="en-US" sz="2800" dirty="0" smtClean="0">
                <a:solidFill>
                  <a:srgbClr val="FF0000"/>
                </a:solidFill>
                <a:latin typeface="Century" pitchFamily="18" charset="0"/>
              </a:rPr>
              <a:t>same</a:t>
            </a:r>
            <a:r>
              <a:rPr lang="en-US" sz="2800" dirty="0" smtClean="0">
                <a:latin typeface="Century" pitchFamily="18" charset="0"/>
              </a:rPr>
              <a:t> was </a:t>
            </a:r>
            <a:r>
              <a:rPr lang="en-US" sz="2800" dirty="0" smtClean="0">
                <a:solidFill>
                  <a:srgbClr val="FF0000"/>
                </a:solidFill>
                <a:latin typeface="Century" pitchFamily="18" charset="0"/>
              </a:rPr>
              <a:t>considered true </a:t>
            </a:r>
            <a:r>
              <a:rPr lang="en-US" sz="2800" dirty="0" smtClean="0">
                <a:latin typeface="Century" pitchFamily="18" charset="0"/>
              </a:rPr>
              <a:t>before trying to implement mundane tasks in </a:t>
            </a:r>
            <a:r>
              <a:rPr lang="en-US" sz="2800" dirty="0" smtClean="0">
                <a:solidFill>
                  <a:srgbClr val="FF0000"/>
                </a:solidFill>
                <a:latin typeface="Century" pitchFamily="18" charset="0"/>
              </a:rPr>
              <a:t>machines</a:t>
            </a:r>
            <a:r>
              <a:rPr lang="en-US" sz="2800" dirty="0" smtClean="0">
                <a:latin typeface="Century" pitchFamily="18" charset="0"/>
              </a:rPr>
              <a:t>. </a:t>
            </a:r>
          </a:p>
        </p:txBody>
      </p:sp>
      <p:cxnSp>
        <p:nvCxnSpPr>
          <p:cNvPr id="5" name="Straight Connector 4"/>
          <p:cNvCxnSpPr/>
          <p:nvPr/>
        </p:nvCxnSpPr>
        <p:spPr>
          <a:xfrm>
            <a:off x="0" y="100010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990600" y="274638"/>
            <a:ext cx="7943850" cy="654032"/>
          </a:xfrm>
        </p:spPr>
        <p:txBody>
          <a:bodyPr>
            <a:normAutofit fontScale="90000"/>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AI problems (cont..)</a:t>
            </a:r>
            <a:endParaRPr lang="en-IN" sz="3800" b="1" dirty="0" smtClean="0">
              <a:solidFill>
                <a:schemeClr val="tx2">
                  <a:satMod val="130000"/>
                </a:schemeClr>
              </a:solidFill>
              <a:latin typeface="Times New Roman" pitchFamily="18" charset="0"/>
              <a:cs typeface="Times New Roman" pitchFamily="18" charset="0"/>
            </a:endParaRPr>
          </a:p>
        </p:txBody>
      </p:sp>
      <p:sp>
        <p:nvSpPr>
          <p:cNvPr id="29699" name="Content Placeholder 2"/>
          <p:cNvSpPr>
            <a:spLocks noGrp="1"/>
          </p:cNvSpPr>
          <p:nvPr>
            <p:ph sz="quarter" idx="1"/>
          </p:nvPr>
        </p:nvSpPr>
        <p:spPr>
          <a:xfrm>
            <a:off x="500034" y="1357298"/>
            <a:ext cx="8286808" cy="5105400"/>
          </a:xfrm>
        </p:spPr>
        <p:txBody>
          <a:bodyPr>
            <a:noAutofit/>
          </a:bodyPr>
          <a:lstStyle/>
          <a:p>
            <a:pPr>
              <a:spcBef>
                <a:spcPts val="600"/>
              </a:spcBef>
            </a:pPr>
            <a:r>
              <a:rPr lang="en-US" sz="2800" dirty="0" smtClean="0">
                <a:latin typeface="Century" pitchFamily="18" charset="0"/>
              </a:rPr>
              <a:t>Earlier, all work of AI was concentrated in the </a:t>
            </a:r>
            <a:r>
              <a:rPr lang="en-US" sz="2800" b="1" dirty="0" smtClean="0">
                <a:latin typeface="Century" pitchFamily="18" charset="0"/>
              </a:rPr>
              <a:t>mundane</a:t>
            </a:r>
            <a:r>
              <a:rPr lang="en-US" sz="2800" dirty="0" smtClean="0">
                <a:latin typeface="Century" pitchFamily="18" charset="0"/>
              </a:rPr>
              <a:t> task domain.</a:t>
            </a:r>
          </a:p>
          <a:p>
            <a:pPr>
              <a:spcBef>
                <a:spcPts val="600"/>
              </a:spcBef>
            </a:pPr>
            <a:r>
              <a:rPr lang="en-US" sz="2800" dirty="0" smtClean="0">
                <a:latin typeface="Century" pitchFamily="18" charset="0"/>
              </a:rPr>
              <a:t>Later, it turned out that the </a:t>
            </a:r>
            <a:r>
              <a:rPr lang="en-US" sz="2800" b="1" dirty="0" smtClean="0">
                <a:latin typeface="Century" pitchFamily="18" charset="0"/>
              </a:rPr>
              <a:t>machine</a:t>
            </a:r>
            <a:r>
              <a:rPr lang="en-US" sz="2800" dirty="0" smtClean="0">
                <a:latin typeface="Century" pitchFamily="18" charset="0"/>
              </a:rPr>
              <a:t> requires more </a:t>
            </a:r>
            <a:r>
              <a:rPr lang="en-US" sz="2800" b="1" dirty="0" smtClean="0">
                <a:latin typeface="Century" pitchFamily="18" charset="0"/>
              </a:rPr>
              <a:t>knowledge</a:t>
            </a:r>
            <a:r>
              <a:rPr lang="en-US" sz="2800" dirty="0" smtClean="0">
                <a:latin typeface="Century" pitchFamily="18" charset="0"/>
              </a:rPr>
              <a:t>, </a:t>
            </a:r>
            <a:r>
              <a:rPr lang="en-US" sz="2800" b="1" dirty="0" smtClean="0">
                <a:solidFill>
                  <a:srgbClr val="FF0000"/>
                </a:solidFill>
                <a:latin typeface="Century" pitchFamily="18" charset="0"/>
              </a:rPr>
              <a:t>complex</a:t>
            </a:r>
            <a:r>
              <a:rPr lang="en-US" sz="2800" dirty="0" smtClean="0">
                <a:latin typeface="Century" pitchFamily="18" charset="0"/>
              </a:rPr>
              <a:t> knowledge representation, and complicated algorithms for handling mundane tasks. </a:t>
            </a:r>
          </a:p>
          <a:p>
            <a:pPr>
              <a:spcBef>
                <a:spcPts val="600"/>
              </a:spcBef>
            </a:pPr>
            <a:r>
              <a:rPr lang="en-US" sz="2800" dirty="0" smtClean="0">
                <a:latin typeface="Century" pitchFamily="18" charset="0"/>
              </a:rPr>
              <a:t>This is the reason why AI work is more prospering in the </a:t>
            </a:r>
            <a:r>
              <a:rPr lang="en-US" sz="2800" b="1" dirty="0" smtClean="0">
                <a:latin typeface="Century" pitchFamily="18" charset="0"/>
              </a:rPr>
              <a:t>Expert Tasks </a:t>
            </a:r>
            <a:r>
              <a:rPr lang="en-US" sz="2800" dirty="0" smtClean="0">
                <a:latin typeface="Century" pitchFamily="18" charset="0"/>
              </a:rPr>
              <a:t>domain now, as the expert task domain needs expert knowledge without common sense, which can be easier to represent and handle</a:t>
            </a:r>
            <a:r>
              <a:rPr lang="en-US" sz="2800" dirty="0" smtClean="0"/>
              <a:t>.</a:t>
            </a:r>
          </a:p>
          <a:p>
            <a:pPr eaLnBrk="1" hangingPunct="1"/>
            <a:endParaRPr lang="en-US" sz="2800" dirty="0" smtClean="0">
              <a:latin typeface="Times New Roman" pitchFamily="18" charset="0"/>
              <a:cs typeface="Times New Roman" pitchFamily="18" charset="0"/>
            </a:endParaRPr>
          </a:p>
        </p:txBody>
      </p:sp>
      <p:cxnSp>
        <p:nvCxnSpPr>
          <p:cNvPr id="5" name="Straight Connector 4"/>
          <p:cNvCxnSpPr/>
          <p:nvPr/>
        </p:nvCxnSpPr>
        <p:spPr>
          <a:xfrm>
            <a:off x="0" y="100010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57224" y="0"/>
            <a:ext cx="7867650" cy="1000108"/>
          </a:xfrm>
        </p:spPr>
        <p:txBody>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FYI on AI</a:t>
            </a:r>
            <a:endParaRPr lang="en-IN" sz="3800" b="1" dirty="0" smtClean="0">
              <a:solidFill>
                <a:schemeClr val="tx2">
                  <a:satMod val="130000"/>
                </a:schemeClr>
              </a:solidFill>
              <a:latin typeface="Times New Roman" pitchFamily="18" charset="0"/>
              <a:cs typeface="Times New Roman" pitchFamily="18" charset="0"/>
            </a:endParaRPr>
          </a:p>
        </p:txBody>
      </p:sp>
      <p:sp>
        <p:nvSpPr>
          <p:cNvPr id="30723" name="Content Placeholder 2"/>
          <p:cNvSpPr>
            <a:spLocks noGrp="1"/>
          </p:cNvSpPr>
          <p:nvPr>
            <p:ph sz="quarter" idx="1"/>
          </p:nvPr>
        </p:nvSpPr>
        <p:spPr>
          <a:xfrm>
            <a:off x="571472" y="1000108"/>
            <a:ext cx="8572528" cy="5105416"/>
          </a:xfrm>
        </p:spPr>
        <p:txBody>
          <a:bodyPr>
            <a:noAutofit/>
          </a:bodyPr>
          <a:lstStyle/>
          <a:p>
            <a:pPr>
              <a:buNone/>
            </a:pPr>
            <a:r>
              <a:rPr lang="en-US" sz="1800" dirty="0" smtClean="0">
                <a:latin typeface="Arial" pitchFamily="34" charset="0"/>
                <a:cs typeface="Arial" pitchFamily="34" charset="0"/>
              </a:rPr>
              <a:t>Limits of AI Today </a:t>
            </a:r>
          </a:p>
          <a:p>
            <a:r>
              <a:rPr lang="en-US" sz="1800" dirty="0" smtClean="0">
                <a:latin typeface="Arial" pitchFamily="34" charset="0"/>
                <a:cs typeface="Arial" pitchFamily="34" charset="0"/>
              </a:rPr>
              <a:t>Today’s successful AI systems operate in well-defined domains and employ narrow, specialized knowledge. </a:t>
            </a:r>
          </a:p>
          <a:p>
            <a:r>
              <a:rPr lang="en-US" sz="1800" dirty="0" smtClean="0">
                <a:latin typeface="Arial" pitchFamily="34" charset="0"/>
                <a:cs typeface="Arial" pitchFamily="34" charset="0"/>
              </a:rPr>
              <a:t>Common sense knowledge is needed to function in complex, open-ended worlds. Such a system also needs to understand unconstrained natural language. However these capabilities are not yet fully present in today’s intelligent systems. </a:t>
            </a:r>
          </a:p>
          <a:p>
            <a:pPr>
              <a:buNone/>
            </a:pPr>
            <a:r>
              <a:rPr lang="en-US" sz="1800" dirty="0" smtClean="0">
                <a:latin typeface="Arial" pitchFamily="34" charset="0"/>
                <a:cs typeface="Arial" pitchFamily="34" charset="0"/>
              </a:rPr>
              <a:t>What can AI systems do </a:t>
            </a:r>
          </a:p>
          <a:p>
            <a:pPr>
              <a:buNone/>
            </a:pPr>
            <a:r>
              <a:rPr lang="en-US" sz="1800" dirty="0" smtClean="0">
                <a:latin typeface="Arial" pitchFamily="34" charset="0"/>
                <a:cs typeface="Arial" pitchFamily="34" charset="0"/>
              </a:rPr>
              <a:t>Today’s AI systems have been able to achieve limited success in some of these tasks. </a:t>
            </a:r>
          </a:p>
          <a:p>
            <a:pPr>
              <a:buNone/>
            </a:pPr>
            <a:r>
              <a:rPr lang="en-US" sz="1800" dirty="0" smtClean="0">
                <a:latin typeface="Arial" pitchFamily="34" charset="0"/>
                <a:cs typeface="Arial" pitchFamily="34" charset="0"/>
              </a:rPr>
              <a:t>• In Computer vision, the systems are capable of face recognition </a:t>
            </a:r>
          </a:p>
          <a:p>
            <a:pPr>
              <a:buNone/>
            </a:pPr>
            <a:r>
              <a:rPr lang="en-US" sz="1800" dirty="0" smtClean="0">
                <a:latin typeface="Arial" pitchFamily="34" charset="0"/>
                <a:cs typeface="Arial" pitchFamily="34" charset="0"/>
              </a:rPr>
              <a:t>• In Robotics, we have been able to make vehicles that are mostly autonomous. </a:t>
            </a:r>
          </a:p>
          <a:p>
            <a:pPr>
              <a:buNone/>
            </a:pPr>
            <a:r>
              <a:rPr lang="en-US" sz="1800" dirty="0" smtClean="0">
                <a:latin typeface="Arial" pitchFamily="34" charset="0"/>
                <a:cs typeface="Arial" pitchFamily="34" charset="0"/>
              </a:rPr>
              <a:t>• In Natural language processing, we have systems that are capable of simple machine translation. </a:t>
            </a:r>
          </a:p>
          <a:p>
            <a:pPr>
              <a:buNone/>
            </a:pPr>
            <a:r>
              <a:rPr lang="en-US" sz="1800" dirty="0" smtClean="0">
                <a:latin typeface="Arial" pitchFamily="34" charset="0"/>
                <a:cs typeface="Arial" pitchFamily="34" charset="0"/>
              </a:rPr>
              <a:t>• Today’s Expert systems can carry out medical diagnosis in a narrow domain </a:t>
            </a:r>
          </a:p>
          <a:p>
            <a:pPr>
              <a:buNone/>
            </a:pPr>
            <a:r>
              <a:rPr lang="en-US" sz="1800" dirty="0" smtClean="0">
                <a:latin typeface="Arial" pitchFamily="34" charset="0"/>
                <a:cs typeface="Arial" pitchFamily="34" charset="0"/>
              </a:rPr>
              <a:t>• Speech understanding systems are capable of recognizing several thousand words continuous speech </a:t>
            </a:r>
          </a:p>
          <a:p>
            <a:pPr eaLnBrk="1" hangingPunct="1"/>
            <a:endParaRPr lang="en-IN" sz="1800" dirty="0" smtClean="0">
              <a:latin typeface="Arial" pitchFamily="34" charset="0"/>
              <a:cs typeface="Arial" pitchFamily="34" charset="0"/>
            </a:endParaRPr>
          </a:p>
        </p:txBody>
      </p:sp>
      <p:cxnSp>
        <p:nvCxnSpPr>
          <p:cNvPr id="4" name="Straight Connector 3"/>
          <p:cNvCxnSpPr/>
          <p:nvPr/>
        </p:nvCxnSpPr>
        <p:spPr>
          <a:xfrm>
            <a:off x="0" y="928670"/>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57224" y="0"/>
            <a:ext cx="7867650" cy="1000108"/>
          </a:xfrm>
        </p:spPr>
        <p:txBody>
          <a:bodyPr/>
          <a:lstStyle/>
          <a:p>
            <a:pPr eaLnBrk="1" fontAlgn="auto" hangingPunct="1">
              <a:spcAft>
                <a:spcPts val="0"/>
              </a:spcAft>
              <a:defRPr/>
            </a:pPr>
            <a:r>
              <a:rPr lang="en-US" sz="3800" b="1" dirty="0" smtClean="0">
                <a:solidFill>
                  <a:schemeClr val="tx2">
                    <a:satMod val="130000"/>
                  </a:schemeClr>
                </a:solidFill>
                <a:latin typeface="Times New Roman" pitchFamily="18" charset="0"/>
                <a:cs typeface="Times New Roman" pitchFamily="18" charset="0"/>
              </a:rPr>
              <a:t>FYI on AI</a:t>
            </a:r>
            <a:endParaRPr lang="en-IN" sz="3800" b="1" dirty="0" smtClean="0">
              <a:solidFill>
                <a:schemeClr val="tx2">
                  <a:satMod val="130000"/>
                </a:schemeClr>
              </a:solidFill>
              <a:latin typeface="Times New Roman" pitchFamily="18" charset="0"/>
              <a:cs typeface="Times New Roman" pitchFamily="18" charset="0"/>
            </a:endParaRPr>
          </a:p>
        </p:txBody>
      </p:sp>
      <p:sp>
        <p:nvSpPr>
          <p:cNvPr id="30723" name="Content Placeholder 2"/>
          <p:cNvSpPr>
            <a:spLocks noGrp="1"/>
          </p:cNvSpPr>
          <p:nvPr>
            <p:ph sz="quarter" idx="1"/>
          </p:nvPr>
        </p:nvSpPr>
        <p:spPr>
          <a:xfrm>
            <a:off x="571472" y="1000108"/>
            <a:ext cx="8572528" cy="5105416"/>
          </a:xfrm>
        </p:spPr>
        <p:txBody>
          <a:bodyPr>
            <a:noAutofit/>
          </a:bodyPr>
          <a:lstStyle/>
          <a:p>
            <a:pPr eaLnBrk="1" hangingPunct="1"/>
            <a:endParaRPr lang="en-IN" sz="1800" dirty="0" smtClean="0">
              <a:latin typeface="Arial" pitchFamily="34" charset="0"/>
              <a:cs typeface="Arial" pitchFamily="34" charset="0"/>
            </a:endParaRPr>
          </a:p>
          <a:p>
            <a:r>
              <a:rPr lang="en-US" sz="1800" dirty="0" smtClean="0">
                <a:latin typeface="Arial" pitchFamily="34" charset="0"/>
                <a:cs typeface="Arial" pitchFamily="34" charset="0"/>
              </a:rPr>
              <a:t>Planning and scheduling systems had been employed in scheduling experiments with the Hubble Telescope. </a:t>
            </a:r>
          </a:p>
          <a:p>
            <a:r>
              <a:rPr lang="en-US" sz="1800" dirty="0" smtClean="0">
                <a:latin typeface="Arial" pitchFamily="34" charset="0"/>
                <a:cs typeface="Arial" pitchFamily="34" charset="0"/>
              </a:rPr>
              <a:t>The Learning systems are capable of doing text categorization into about a 1000 topics </a:t>
            </a:r>
          </a:p>
          <a:p>
            <a:r>
              <a:rPr lang="en-US" sz="1800" dirty="0" smtClean="0">
                <a:latin typeface="Arial" pitchFamily="34" charset="0"/>
                <a:cs typeface="Arial" pitchFamily="34" charset="0"/>
              </a:rPr>
              <a:t>In Games, AI systems can play at the Grand Master level in chess (world champion), checkers, etc. </a:t>
            </a:r>
          </a:p>
          <a:p>
            <a:endParaRPr lang="en-US" sz="1800" dirty="0" smtClean="0">
              <a:latin typeface="Arial" pitchFamily="34" charset="0"/>
              <a:cs typeface="Arial" pitchFamily="34" charset="0"/>
            </a:endParaRPr>
          </a:p>
          <a:p>
            <a:pPr>
              <a:buNone/>
            </a:pPr>
            <a:r>
              <a:rPr lang="en-US" sz="1800" dirty="0" smtClean="0">
                <a:latin typeface="Arial" pitchFamily="34" charset="0"/>
                <a:cs typeface="Arial" pitchFamily="34" charset="0"/>
              </a:rPr>
              <a:t>What can AI systems NOT do yet? </a:t>
            </a:r>
          </a:p>
          <a:p>
            <a:pPr>
              <a:buNone/>
              <a:tabLst>
                <a:tab pos="361950" algn="l"/>
              </a:tabLst>
            </a:pPr>
            <a:r>
              <a:rPr lang="en-US" sz="1800" dirty="0" smtClean="0">
                <a:latin typeface="Arial" pitchFamily="34" charset="0"/>
                <a:cs typeface="Arial" pitchFamily="34" charset="0"/>
              </a:rPr>
              <a:t>• Understand natural language robustly (e.g., read and understand articles in a newspaper) </a:t>
            </a:r>
          </a:p>
          <a:p>
            <a:pPr>
              <a:buNone/>
              <a:tabLst>
                <a:tab pos="361950" algn="l"/>
              </a:tabLst>
            </a:pPr>
            <a:r>
              <a:rPr lang="en-US" sz="1800" dirty="0" smtClean="0">
                <a:latin typeface="Arial" pitchFamily="34" charset="0"/>
                <a:cs typeface="Arial" pitchFamily="34" charset="0"/>
              </a:rPr>
              <a:t>• Surf the web </a:t>
            </a:r>
          </a:p>
          <a:p>
            <a:pPr>
              <a:buNone/>
              <a:tabLst>
                <a:tab pos="361950" algn="l"/>
              </a:tabLst>
            </a:pPr>
            <a:r>
              <a:rPr lang="en-US" sz="1800" dirty="0" smtClean="0">
                <a:latin typeface="Arial" pitchFamily="34" charset="0"/>
                <a:cs typeface="Arial" pitchFamily="34" charset="0"/>
              </a:rPr>
              <a:t>• Interpret an arbitrary visual scene </a:t>
            </a:r>
          </a:p>
          <a:p>
            <a:pPr>
              <a:buNone/>
              <a:tabLst>
                <a:tab pos="361950" algn="l"/>
              </a:tabLst>
            </a:pPr>
            <a:r>
              <a:rPr lang="en-US" sz="1800" dirty="0" smtClean="0">
                <a:latin typeface="Arial" pitchFamily="34" charset="0"/>
                <a:cs typeface="Arial" pitchFamily="34" charset="0"/>
              </a:rPr>
              <a:t>• Learn a natural language </a:t>
            </a:r>
          </a:p>
          <a:p>
            <a:pPr>
              <a:buNone/>
              <a:tabLst>
                <a:tab pos="361950" algn="l"/>
              </a:tabLst>
            </a:pPr>
            <a:r>
              <a:rPr lang="en-US" sz="1800" dirty="0" smtClean="0">
                <a:latin typeface="Arial" pitchFamily="34" charset="0"/>
                <a:cs typeface="Arial" pitchFamily="34" charset="0"/>
              </a:rPr>
              <a:t>• Construct plans in dynamic real-time domains </a:t>
            </a:r>
          </a:p>
          <a:p>
            <a:pPr>
              <a:buNone/>
              <a:tabLst>
                <a:tab pos="361950" algn="l"/>
              </a:tabLst>
            </a:pPr>
            <a:r>
              <a:rPr lang="en-US" sz="1800" dirty="0" smtClean="0">
                <a:latin typeface="Arial" pitchFamily="34" charset="0"/>
                <a:cs typeface="Arial" pitchFamily="34" charset="0"/>
              </a:rPr>
              <a:t>• Exhibit true autonomy and intelligence </a:t>
            </a:r>
          </a:p>
          <a:p>
            <a:pPr eaLnBrk="1" hangingPunct="1"/>
            <a:endParaRPr lang="en-IN" sz="1800" dirty="0" smtClean="0">
              <a:latin typeface="Arial" pitchFamily="34" charset="0"/>
              <a:cs typeface="Arial" pitchFamily="34" charset="0"/>
            </a:endParaRPr>
          </a:p>
        </p:txBody>
      </p:sp>
      <p:cxnSp>
        <p:nvCxnSpPr>
          <p:cNvPr id="4" name="Straight Connector 3"/>
          <p:cNvCxnSpPr/>
          <p:nvPr/>
        </p:nvCxnSpPr>
        <p:spPr>
          <a:xfrm>
            <a:off x="0" y="928670"/>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IN" dirty="0" smtClean="0"/>
              <a:t>Disadvantage with AI</a:t>
            </a:r>
            <a:endParaRPr lang="en-US" dirty="0"/>
          </a:p>
        </p:txBody>
      </p:sp>
      <p:pic>
        <p:nvPicPr>
          <p:cNvPr id="31746" name="Picture 2" descr="Major Problems"/>
          <p:cNvPicPr>
            <a:picLocks noChangeAspect="1" noChangeArrowheads="1"/>
          </p:cNvPicPr>
          <p:nvPr/>
        </p:nvPicPr>
        <p:blipFill>
          <a:blip r:embed="rId2"/>
          <a:srcRect/>
          <a:stretch>
            <a:fillRect/>
          </a:stretch>
        </p:blipFill>
        <p:spPr bwMode="auto">
          <a:xfrm>
            <a:off x="571472" y="1357298"/>
            <a:ext cx="8143932" cy="4572032"/>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3"/>
          <p:cNvSpPr>
            <a:spLocks noGrp="1"/>
          </p:cNvSpPr>
          <p:nvPr>
            <p:ph idx="1"/>
          </p:nvPr>
        </p:nvSpPr>
        <p:spPr>
          <a:xfrm>
            <a:off x="1066800" y="1447800"/>
            <a:ext cx="7867650" cy="4800600"/>
          </a:xfrm>
        </p:spPr>
        <p:txBody>
          <a:bodyPr/>
          <a:lstStyle/>
          <a:p>
            <a:r>
              <a:rPr lang="en-US" sz="2000" smtClean="0">
                <a:latin typeface="Times New Roman" pitchFamily="18" charset="0"/>
                <a:cs typeface="Times New Roman" pitchFamily="18" charset="0"/>
              </a:rPr>
              <a:t>AI to analyze satellite images to identify which areas have the highest poverty levels</a:t>
            </a:r>
          </a:p>
          <a:p>
            <a:r>
              <a:rPr lang="en-US" sz="2000" smtClean="0">
                <a:latin typeface="Times New Roman" pitchFamily="18" charset="0"/>
                <a:cs typeface="Times New Roman" pitchFamily="18" charset="0"/>
              </a:rPr>
              <a:t>New Artificial Intelligence now predicts the time it takes for a crop like a tomato to be ripe and ready for picking thus increasing the efficiency of farming.</a:t>
            </a:r>
          </a:p>
          <a:p>
            <a:r>
              <a:rPr lang="en-US" sz="2000" smtClean="0">
                <a:latin typeface="Times New Roman" pitchFamily="18" charset="0"/>
                <a:cs typeface="Times New Roman" pitchFamily="18" charset="0"/>
              </a:rPr>
              <a:t>AI researchers have created many tools in AI laboratories to solve the most difficult problems in computer science. Thus include computer mouse, GUIs, Automatic storage management..etc.</a:t>
            </a:r>
          </a:p>
          <a:p>
            <a:r>
              <a:rPr lang="en-US" sz="2000" smtClean="0">
                <a:latin typeface="Times New Roman" pitchFamily="18" charset="0"/>
                <a:cs typeface="Times New Roman" pitchFamily="18" charset="0"/>
              </a:rPr>
              <a:t>Computer-aided interpretation of medical images : A typical application is detection of the tumor.</a:t>
            </a:r>
          </a:p>
          <a:p>
            <a:r>
              <a:rPr lang="en-US" sz="2000" smtClean="0">
                <a:latin typeface="Times New Roman" pitchFamily="18" charset="0"/>
                <a:cs typeface="Times New Roman" pitchFamily="18" charset="0"/>
              </a:rPr>
              <a:t>Artificial Intelligence have been combined with many sensor technologies which enables many applications such as at home water quality monitoring.</a:t>
            </a:r>
          </a:p>
          <a:p>
            <a:r>
              <a:rPr lang="en-US" sz="2000" smtClean="0">
                <a:latin typeface="Times New Roman" pitchFamily="18" charset="0"/>
                <a:cs typeface="Times New Roman" pitchFamily="18" charset="0"/>
              </a:rPr>
              <a:t>Chat bots in Food order Apps.</a:t>
            </a:r>
            <a:endParaRPr lang="en-IN" sz="2000" smtClean="0">
              <a:latin typeface="Times New Roman" pitchFamily="18" charset="0"/>
              <a:cs typeface="Times New Roman" pitchFamily="18" charset="0"/>
            </a:endParaRPr>
          </a:p>
        </p:txBody>
      </p:sp>
      <p:sp>
        <p:nvSpPr>
          <p:cNvPr id="2" name="Title 1"/>
          <p:cNvSpPr>
            <a:spLocks noGrp="1"/>
          </p:cNvSpPr>
          <p:nvPr>
            <p:ph type="title"/>
          </p:nvPr>
        </p:nvSpPr>
        <p:spPr>
          <a:xfrm>
            <a:off x="1066800" y="274638"/>
            <a:ext cx="7867650" cy="1143000"/>
          </a:xfrm>
        </p:spPr>
        <p:txBody>
          <a:bodyPr/>
          <a:lstStyle/>
          <a:p>
            <a:pPr>
              <a:defRPr/>
            </a:pPr>
            <a:r>
              <a:rPr lang="en-IN" sz="4000" b="1" dirty="0" smtClean="0">
                <a:latin typeface="Times New Roman" pitchFamily="18" charset="0"/>
                <a:cs typeface="Times New Roman" pitchFamily="18" charset="0"/>
              </a:rPr>
              <a:t>FYI: Today’s AI Applications</a:t>
            </a:r>
            <a:endParaRPr lang="en-IN" sz="4000" dirty="0">
              <a:latin typeface="Times New Roman" pitchFamily="18" charset="0"/>
              <a:cs typeface="Times New Roman" pitchFamily="18" charset="0"/>
            </a:endParaRPr>
          </a:p>
        </p:txBody>
      </p:sp>
      <p:cxnSp>
        <p:nvCxnSpPr>
          <p:cNvPr id="4" name="Straight Connector 3"/>
          <p:cNvCxnSpPr/>
          <p:nvPr/>
        </p:nvCxnSpPr>
        <p:spPr>
          <a:xfrm>
            <a:off x="0" y="1141396"/>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AI  Role in Mechanical Engineering</a:t>
            </a:r>
            <a:endParaRPr lang="en-US" sz="3200" dirty="0" smtClean="0">
              <a:solidFill>
                <a:schemeClr val="accent3">
                  <a:lumMod val="50000"/>
                </a:schemeClr>
              </a:solidFill>
            </a:endParaRPr>
          </a:p>
        </p:txBody>
      </p:sp>
      <p:sp>
        <p:nvSpPr>
          <p:cNvPr id="13315" name="Rectangle 3"/>
          <p:cNvSpPr>
            <a:spLocks noGrp="1" noChangeArrowheads="1"/>
          </p:cNvSpPr>
          <p:nvPr>
            <p:ph sz="quarter" idx="1"/>
          </p:nvPr>
        </p:nvSpPr>
        <p:spPr>
          <a:xfrm>
            <a:off x="214282" y="1428736"/>
            <a:ext cx="8572560" cy="5229200"/>
          </a:xfrm>
        </p:spPr>
        <p:txBody>
          <a:bodyPr>
            <a:noAutofit/>
          </a:bodyPr>
          <a:lstStyle/>
          <a:p>
            <a:r>
              <a:rPr lang="en-US" sz="2800" dirty="0" smtClean="0"/>
              <a:t>CIM (</a:t>
            </a:r>
            <a:r>
              <a:rPr lang="en-US" sz="2800" b="1" dirty="0" smtClean="0">
                <a:solidFill>
                  <a:srgbClr val="FF0000"/>
                </a:solidFill>
              </a:rPr>
              <a:t>Computer Integrated Manufacturing </a:t>
            </a:r>
            <a:r>
              <a:rPr lang="en-US" sz="2800" dirty="0" smtClean="0"/>
              <a:t>such as (analysis, CAD, CAM, etc)) needs transparent </a:t>
            </a:r>
            <a:r>
              <a:rPr lang="en-US" sz="2800" b="1" dirty="0" smtClean="0"/>
              <a:t>communications</a:t>
            </a:r>
            <a:r>
              <a:rPr lang="en-US" sz="2800" dirty="0" smtClean="0"/>
              <a:t> as different systems handle the same object using</a:t>
            </a:r>
            <a:r>
              <a:rPr lang="en-US" sz="2800" dirty="0" smtClean="0">
                <a:solidFill>
                  <a:srgbClr val="FF0000"/>
                </a:solidFill>
              </a:rPr>
              <a:t> different representations</a:t>
            </a:r>
            <a:r>
              <a:rPr lang="en-US" sz="2800" dirty="0" smtClean="0"/>
              <a:t>, thus requiring translation.</a:t>
            </a:r>
          </a:p>
          <a:p>
            <a:r>
              <a:rPr lang="en-US" sz="2800" dirty="0" smtClean="0"/>
              <a:t>David (1987) discusses the requirements of an Intelligent CAD system, and introduces a system</a:t>
            </a:r>
          </a:p>
          <a:p>
            <a:pPr>
              <a:buNone/>
            </a:pPr>
            <a:r>
              <a:rPr lang="en-US" sz="2800" dirty="0" smtClean="0"/>
              <a:t>   called </a:t>
            </a:r>
            <a:r>
              <a:rPr lang="en-US" sz="2800" b="1" dirty="0" smtClean="0"/>
              <a:t>Ciao</a:t>
            </a:r>
            <a:r>
              <a:rPr lang="en-US" sz="2800" dirty="0" smtClean="0"/>
              <a:t> (Computer Intelligently Assisted Design).</a:t>
            </a:r>
            <a:endParaRPr lang="en-IN" sz="2800" dirty="0" smtClean="0"/>
          </a:p>
          <a:p>
            <a:r>
              <a:rPr lang="en-IN" sz="2800" dirty="0" smtClean="0">
                <a:latin typeface="Bahnschrift SemiBold SemiConden" pitchFamily="34" charset="0"/>
              </a:rPr>
              <a:t>AI Can assist  in those scenarios.</a:t>
            </a:r>
            <a:endParaRPr lang="en-US" sz="2800" dirty="0" smtClean="0">
              <a:latin typeface="Bahnschrift SemiBold SemiConden" pitchFamily="34" charset="0"/>
            </a:endParaRPr>
          </a:p>
          <a:p>
            <a:pPr>
              <a:lnSpc>
                <a:spcPct val="120000"/>
              </a:lnSpc>
              <a:buNone/>
            </a:pPr>
            <a:r>
              <a:rPr lang="en-US" sz="2400" dirty="0">
                <a:latin typeface="Bahnschrift SemiBold SemiConden" pitchFamily="34" charset="0"/>
              </a:rPr>
              <a:t> </a:t>
            </a:r>
            <a:r>
              <a:rPr lang="en-US" sz="2400" dirty="0" smtClean="0">
                <a:latin typeface="Bahnschrift SemiBold SemiConden" pitchFamily="34" charset="0"/>
              </a:rPr>
              <a:t>   </a:t>
            </a:r>
            <a:endParaRPr lang="en-US" sz="1400" dirty="0" smtClean="0"/>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142852"/>
            <a:ext cx="7867650" cy="1143000"/>
          </a:xfrm>
        </p:spPr>
        <p:txBody>
          <a:bodyPr/>
          <a:lstStyle/>
          <a:p>
            <a:pPr>
              <a:defRPr/>
            </a:pPr>
            <a:r>
              <a:rPr lang="en-US" sz="4000" dirty="0" smtClean="0">
                <a:latin typeface="Times New Roman" pitchFamily="18" charset="0"/>
                <a:cs typeface="Times New Roman" pitchFamily="18" charset="0"/>
              </a:rPr>
              <a:t>Agents &amp; Environments in AI</a:t>
            </a:r>
            <a:endParaRPr lang="en-IN" sz="4000" dirty="0">
              <a:latin typeface="Times New Roman" pitchFamily="18" charset="0"/>
              <a:cs typeface="Times New Roman" pitchFamily="18" charset="0"/>
            </a:endParaRPr>
          </a:p>
        </p:txBody>
      </p:sp>
      <p:sp>
        <p:nvSpPr>
          <p:cNvPr id="4" name="Content Placeholder 3"/>
          <p:cNvSpPr>
            <a:spLocks noGrp="1"/>
          </p:cNvSpPr>
          <p:nvPr>
            <p:ph idx="1"/>
          </p:nvPr>
        </p:nvSpPr>
        <p:spPr>
          <a:xfrm>
            <a:off x="457200" y="1285860"/>
            <a:ext cx="8401080" cy="4525963"/>
          </a:xfrm>
        </p:spPr>
        <p:txBody>
          <a:bodyPr/>
          <a:lstStyle/>
          <a:p>
            <a:r>
              <a:rPr lang="en-US" dirty="0" smtClean="0"/>
              <a:t>An AI system can be defined as the study of the </a:t>
            </a:r>
            <a:r>
              <a:rPr lang="en-US" b="1" dirty="0" smtClean="0"/>
              <a:t>rational agent </a:t>
            </a:r>
            <a:r>
              <a:rPr lang="en-US" dirty="0" smtClean="0"/>
              <a:t>and its environment. </a:t>
            </a:r>
          </a:p>
          <a:p>
            <a:r>
              <a:rPr lang="en-US" dirty="0" smtClean="0"/>
              <a:t>The </a:t>
            </a:r>
            <a:r>
              <a:rPr lang="en-US" b="1" dirty="0" smtClean="0">
                <a:solidFill>
                  <a:srgbClr val="FF0000"/>
                </a:solidFill>
              </a:rPr>
              <a:t>agents</a:t>
            </a:r>
            <a:r>
              <a:rPr lang="en-US" dirty="0" smtClean="0"/>
              <a:t> sense the </a:t>
            </a:r>
            <a:r>
              <a:rPr lang="en-US" b="1" dirty="0" smtClean="0"/>
              <a:t>environment</a:t>
            </a:r>
            <a:r>
              <a:rPr lang="en-US" dirty="0" smtClean="0"/>
              <a:t> through sensors and </a:t>
            </a:r>
            <a:r>
              <a:rPr lang="en-US" b="1" dirty="0" smtClean="0">
                <a:solidFill>
                  <a:srgbClr val="FF0000"/>
                </a:solidFill>
              </a:rPr>
              <a:t>act</a:t>
            </a:r>
            <a:r>
              <a:rPr lang="en-US" dirty="0" smtClean="0"/>
              <a:t> on their environment through </a:t>
            </a:r>
            <a:r>
              <a:rPr lang="en-US" b="1" dirty="0" smtClean="0">
                <a:solidFill>
                  <a:srgbClr val="FF0000"/>
                </a:solidFill>
              </a:rPr>
              <a:t>actuators</a:t>
            </a:r>
            <a:r>
              <a:rPr lang="en-US" dirty="0" smtClean="0"/>
              <a:t>. </a:t>
            </a:r>
          </a:p>
          <a:p>
            <a:r>
              <a:rPr lang="en-US" dirty="0" smtClean="0"/>
              <a:t>An AI agent can have mental properties such as knowledge, belief, intention, etc.</a:t>
            </a:r>
            <a:endParaRPr lang="en-US" dirty="0"/>
          </a:p>
        </p:txBody>
      </p:sp>
      <p:pic>
        <p:nvPicPr>
          <p:cNvPr id="116738" name="Picture 2" descr="Agents in AI"/>
          <p:cNvPicPr>
            <a:picLocks noChangeAspect="1" noChangeArrowheads="1"/>
          </p:cNvPicPr>
          <p:nvPr/>
        </p:nvPicPr>
        <p:blipFill>
          <a:blip r:embed="rId2"/>
          <a:srcRect/>
          <a:stretch>
            <a:fillRect/>
          </a:stretch>
        </p:blipFill>
        <p:spPr bwMode="auto">
          <a:xfrm>
            <a:off x="2952782" y="4214818"/>
            <a:ext cx="6191250" cy="2643182"/>
          </a:xfrm>
          <a:prstGeom prst="rect">
            <a:avLst/>
          </a:prstGeom>
          <a:noFill/>
        </p:spPr>
      </p:pic>
      <p:cxnSp>
        <p:nvCxnSpPr>
          <p:cNvPr id="6" name="Straight Connector 5"/>
          <p:cNvCxnSpPr/>
          <p:nvPr/>
        </p:nvCxnSpPr>
        <p:spPr>
          <a:xfrm>
            <a:off x="0" y="1069958"/>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4146" y="5000636"/>
            <a:ext cx="2640466" cy="646331"/>
          </a:xfrm>
          <a:prstGeom prst="rect">
            <a:avLst/>
          </a:prstGeom>
          <a:solidFill>
            <a:schemeClr val="accent1">
              <a:lumMod val="40000"/>
              <a:lumOff val="60000"/>
            </a:schemeClr>
          </a:solidFill>
        </p:spPr>
        <p:txBody>
          <a:bodyPr wrap="none" rtlCol="0">
            <a:spAutoFit/>
          </a:bodyPr>
          <a:lstStyle/>
          <a:p>
            <a:r>
              <a:rPr lang="en-IN" dirty="0" smtClean="0"/>
              <a:t>No Emotions and only</a:t>
            </a:r>
          </a:p>
          <a:p>
            <a:r>
              <a:rPr lang="en-IN" dirty="0" smtClean="0"/>
              <a:t>Math based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6738"/>
                                        </p:tgtEl>
                                        <p:attrNameLst>
                                          <p:attrName>style.visibility</p:attrName>
                                        </p:attrNameLst>
                                      </p:cBhvr>
                                      <p:to>
                                        <p:strVal val="visible"/>
                                      </p:to>
                                    </p:set>
                                    <p:anim calcmode="lin" valueType="num">
                                      <p:cBhvr additive="base">
                                        <p:cTn id="12" dur="500" fill="hold"/>
                                        <p:tgtEl>
                                          <p:spTgt spid="116738"/>
                                        </p:tgtEl>
                                        <p:attrNameLst>
                                          <p:attrName>ppt_x</p:attrName>
                                        </p:attrNameLst>
                                      </p:cBhvr>
                                      <p:tavLst>
                                        <p:tav tm="0">
                                          <p:val>
                                            <p:strVal val="#ppt_x"/>
                                          </p:val>
                                        </p:tav>
                                        <p:tav tm="100000">
                                          <p:val>
                                            <p:strVal val="#ppt_x"/>
                                          </p:val>
                                        </p:tav>
                                      </p:tavLst>
                                    </p:anim>
                                    <p:anim calcmode="lin" valueType="num">
                                      <p:cBhvr additive="base">
                                        <p:cTn id="13" dur="500" fill="hold"/>
                                        <p:tgtEl>
                                          <p:spTgt spid="1167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Bunks Allowed: Introduction to AI Agent (Part I)"/>
          <p:cNvPicPr>
            <a:picLocks noChangeAspect="1" noChangeArrowheads="1"/>
          </p:cNvPicPr>
          <p:nvPr/>
        </p:nvPicPr>
        <p:blipFill>
          <a:blip r:embed="rId2"/>
          <a:srcRect/>
          <a:stretch>
            <a:fillRect/>
          </a:stretch>
        </p:blipFill>
        <p:spPr bwMode="auto">
          <a:xfrm>
            <a:off x="4572000" y="3645024"/>
            <a:ext cx="4431796" cy="2552700"/>
          </a:xfrm>
          <a:prstGeom prst="rect">
            <a:avLst/>
          </a:prstGeom>
          <a:noFill/>
        </p:spPr>
      </p:pic>
      <p:sp>
        <p:nvSpPr>
          <p:cNvPr id="2" name="Title 1"/>
          <p:cNvSpPr>
            <a:spLocks noGrp="1"/>
          </p:cNvSpPr>
          <p:nvPr>
            <p:ph type="title"/>
          </p:nvPr>
        </p:nvSpPr>
        <p:spPr>
          <a:xfrm>
            <a:off x="642910" y="142852"/>
            <a:ext cx="7867650" cy="765868"/>
          </a:xfrm>
        </p:spPr>
        <p:txBody>
          <a:bodyPr/>
          <a:lstStyle/>
          <a:p>
            <a:pPr>
              <a:defRPr/>
            </a:pPr>
            <a:r>
              <a:rPr lang="en-US" sz="4000" dirty="0" smtClean="0">
                <a:latin typeface="Times New Roman" pitchFamily="18" charset="0"/>
                <a:cs typeface="Times New Roman" pitchFamily="18" charset="0"/>
              </a:rPr>
              <a:t>Agents &amp; Environments in AI</a:t>
            </a:r>
            <a:endParaRPr lang="en-IN" sz="4000" dirty="0">
              <a:latin typeface="Times New Roman" pitchFamily="18" charset="0"/>
              <a:cs typeface="Times New Roman" pitchFamily="18" charset="0"/>
            </a:endParaRPr>
          </a:p>
        </p:txBody>
      </p:sp>
      <p:sp>
        <p:nvSpPr>
          <p:cNvPr id="4" name="Content Placeholder 3"/>
          <p:cNvSpPr>
            <a:spLocks noGrp="1"/>
          </p:cNvSpPr>
          <p:nvPr>
            <p:ph sz="quarter" idx="1"/>
          </p:nvPr>
        </p:nvSpPr>
        <p:spPr>
          <a:xfrm>
            <a:off x="457200" y="1124744"/>
            <a:ext cx="8401080" cy="4525963"/>
          </a:xfrm>
        </p:spPr>
        <p:txBody>
          <a:bodyPr/>
          <a:lstStyle/>
          <a:p>
            <a:r>
              <a:rPr lang="en-US" dirty="0" smtClean="0">
                <a:latin typeface="Arial" pitchFamily="34" charset="0"/>
                <a:cs typeface="Arial" pitchFamily="34" charset="0"/>
              </a:rPr>
              <a:t>An AI system can be defined as the study of the </a:t>
            </a:r>
            <a:r>
              <a:rPr lang="en-US" b="1" dirty="0" smtClean="0">
                <a:latin typeface="Arial" pitchFamily="34" charset="0"/>
                <a:cs typeface="Arial" pitchFamily="34" charset="0"/>
              </a:rPr>
              <a:t>rational agent </a:t>
            </a:r>
            <a:r>
              <a:rPr lang="en-US" dirty="0" smtClean="0">
                <a:latin typeface="Arial" pitchFamily="34" charset="0"/>
                <a:cs typeface="Arial" pitchFamily="34" charset="0"/>
              </a:rPr>
              <a:t>and its </a:t>
            </a:r>
            <a:r>
              <a:rPr lang="en-US" b="1" dirty="0" smtClean="0">
                <a:latin typeface="Arial" pitchFamily="34" charset="0"/>
                <a:cs typeface="Arial" pitchFamily="34" charset="0"/>
              </a:rPr>
              <a:t>environment</a:t>
            </a:r>
            <a:r>
              <a:rPr lang="en-US" dirty="0" smtClean="0">
                <a:latin typeface="Arial" pitchFamily="34" charset="0"/>
                <a:cs typeface="Arial" pitchFamily="34" charset="0"/>
              </a:rPr>
              <a:t>. </a:t>
            </a:r>
          </a:p>
          <a:p>
            <a:r>
              <a:rPr lang="en-US" dirty="0" smtClean="0">
                <a:latin typeface="Arial" pitchFamily="34" charset="0"/>
                <a:cs typeface="Arial" pitchFamily="34" charset="0"/>
              </a:rPr>
              <a:t>The </a:t>
            </a:r>
            <a:r>
              <a:rPr lang="en-US" b="1" dirty="0" smtClean="0">
                <a:solidFill>
                  <a:srgbClr val="FF0000"/>
                </a:solidFill>
                <a:latin typeface="Arial" pitchFamily="34" charset="0"/>
                <a:cs typeface="Arial" pitchFamily="34" charset="0"/>
              </a:rPr>
              <a:t>agents</a:t>
            </a:r>
            <a:r>
              <a:rPr lang="en-US" dirty="0" smtClean="0">
                <a:latin typeface="Arial" pitchFamily="34" charset="0"/>
                <a:cs typeface="Arial" pitchFamily="34" charset="0"/>
              </a:rPr>
              <a:t> sense the </a:t>
            </a:r>
            <a:r>
              <a:rPr lang="en-US" b="1" dirty="0" smtClean="0">
                <a:latin typeface="Arial" pitchFamily="34" charset="0"/>
                <a:cs typeface="Arial" pitchFamily="34" charset="0"/>
              </a:rPr>
              <a:t>environment</a:t>
            </a:r>
            <a:r>
              <a:rPr lang="en-US" dirty="0" smtClean="0">
                <a:latin typeface="Arial" pitchFamily="34" charset="0"/>
                <a:cs typeface="Arial" pitchFamily="34" charset="0"/>
              </a:rPr>
              <a:t> through sensors and </a:t>
            </a:r>
            <a:r>
              <a:rPr lang="en-US" b="1" dirty="0" smtClean="0">
                <a:solidFill>
                  <a:srgbClr val="FF0000"/>
                </a:solidFill>
                <a:latin typeface="Arial" pitchFamily="34" charset="0"/>
                <a:cs typeface="Arial" pitchFamily="34" charset="0"/>
              </a:rPr>
              <a:t>act</a:t>
            </a:r>
            <a:r>
              <a:rPr lang="en-US" dirty="0" smtClean="0">
                <a:latin typeface="Arial" pitchFamily="34" charset="0"/>
                <a:cs typeface="Arial" pitchFamily="34" charset="0"/>
              </a:rPr>
              <a:t> on their environment through actuators. </a:t>
            </a:r>
          </a:p>
          <a:p>
            <a:r>
              <a:rPr lang="en-US" dirty="0" smtClean="0">
                <a:latin typeface="Arial" pitchFamily="34" charset="0"/>
                <a:cs typeface="Arial" pitchFamily="34" charset="0"/>
              </a:rPr>
              <a:t>An AI agent can have </a:t>
            </a:r>
            <a:r>
              <a:rPr lang="en-US" b="1" dirty="0" smtClean="0">
                <a:latin typeface="Arial" pitchFamily="34" charset="0"/>
                <a:cs typeface="Arial" pitchFamily="34" charset="0"/>
              </a:rPr>
              <a:t>mental properties </a:t>
            </a:r>
            <a:r>
              <a:rPr lang="en-US" dirty="0" smtClean="0">
                <a:latin typeface="Arial" pitchFamily="34" charset="0"/>
                <a:cs typeface="Arial" pitchFamily="34" charset="0"/>
              </a:rPr>
              <a:t>such as knowledge, belief, intention, etc.</a:t>
            </a:r>
            <a:endParaRPr lang="en-US" dirty="0">
              <a:latin typeface="Arial" pitchFamily="34" charset="0"/>
              <a:cs typeface="Arial" pitchFamily="34" charset="0"/>
            </a:endParaRPr>
          </a:p>
        </p:txBody>
      </p:sp>
      <p:cxnSp>
        <p:nvCxnSpPr>
          <p:cNvPr id="6" name="Straight Connector 5"/>
          <p:cNvCxnSpPr/>
          <p:nvPr/>
        </p:nvCxnSpPr>
        <p:spPr>
          <a:xfrm>
            <a:off x="0" y="908720"/>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11560" y="4305300"/>
            <a:ext cx="2640466" cy="646331"/>
          </a:xfrm>
          <a:prstGeom prst="rect">
            <a:avLst/>
          </a:prstGeom>
          <a:solidFill>
            <a:schemeClr val="accent1">
              <a:lumMod val="40000"/>
              <a:lumOff val="60000"/>
            </a:schemeClr>
          </a:solidFill>
        </p:spPr>
        <p:txBody>
          <a:bodyPr wrap="none" rtlCol="0">
            <a:spAutoFit/>
          </a:bodyPr>
          <a:lstStyle/>
          <a:p>
            <a:r>
              <a:rPr lang="en-IN" dirty="0" smtClean="0"/>
              <a:t>No Emotions and only</a:t>
            </a:r>
          </a:p>
          <a:p>
            <a:r>
              <a:rPr lang="en-IN" dirty="0" smtClean="0"/>
              <a:t>Math based</a:t>
            </a:r>
            <a:endParaRPr lang="en-US" dirty="0"/>
          </a:p>
        </p:txBody>
      </p:sp>
      <p:sp>
        <p:nvSpPr>
          <p:cNvPr id="3" name="TextBox 2"/>
          <p:cNvSpPr txBox="1"/>
          <p:nvPr/>
        </p:nvSpPr>
        <p:spPr>
          <a:xfrm>
            <a:off x="283311" y="5445224"/>
            <a:ext cx="7529049" cy="1200329"/>
          </a:xfrm>
          <a:prstGeom prst="rect">
            <a:avLst/>
          </a:prstGeom>
          <a:noFill/>
        </p:spPr>
        <p:txBody>
          <a:bodyPr wrap="none" rtlCol="0">
            <a:spAutoFit/>
          </a:bodyPr>
          <a:lstStyle/>
          <a:p>
            <a:r>
              <a:rPr lang="en-US" b="1" dirty="0" smtClean="0"/>
              <a:t>A rational </a:t>
            </a:r>
            <a:r>
              <a:rPr lang="en-US" b="1" dirty="0"/>
              <a:t>agent </a:t>
            </a:r>
            <a:endParaRPr lang="en-US" b="1" dirty="0" smtClean="0"/>
          </a:p>
          <a:p>
            <a:r>
              <a:rPr lang="en-US" b="1" dirty="0"/>
              <a:t> </a:t>
            </a:r>
            <a:r>
              <a:rPr lang="en-US" b="1" dirty="0" smtClean="0"/>
              <a:t>- is </a:t>
            </a:r>
            <a:r>
              <a:rPr lang="en-US" b="1" dirty="0"/>
              <a:t>said to perform the </a:t>
            </a:r>
            <a:r>
              <a:rPr lang="en-US" b="1" dirty="0" smtClean="0"/>
              <a:t>right things</a:t>
            </a:r>
          </a:p>
          <a:p>
            <a:r>
              <a:rPr lang="en-US" b="1" dirty="0" smtClean="0"/>
              <a:t>- which </a:t>
            </a:r>
            <a:r>
              <a:rPr lang="en-US" b="1" dirty="0"/>
              <a:t>has clear preference, models uncertainty, and </a:t>
            </a:r>
            <a:endParaRPr lang="en-US" b="1" dirty="0" smtClean="0"/>
          </a:p>
          <a:p>
            <a:r>
              <a:rPr lang="en-US" b="1" dirty="0" smtClean="0"/>
              <a:t>acts </a:t>
            </a:r>
            <a:r>
              <a:rPr lang="en-US" b="1" dirty="0"/>
              <a:t>in a way to maximize its performance measure with all possible actions</a:t>
            </a: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9506"/>
                                        </p:tgtEl>
                                        <p:attrNameLst>
                                          <p:attrName>style.visibility</p:attrName>
                                        </p:attrNameLst>
                                      </p:cBhvr>
                                      <p:to>
                                        <p:strVal val="visible"/>
                                      </p:to>
                                    </p:set>
                                    <p:anim calcmode="lin" valueType="num">
                                      <p:cBhvr additive="base">
                                        <p:cTn id="7" dur="500" fill="hold"/>
                                        <p:tgtEl>
                                          <p:spTgt spid="149506"/>
                                        </p:tgtEl>
                                        <p:attrNameLst>
                                          <p:attrName>ppt_x</p:attrName>
                                        </p:attrNameLst>
                                      </p:cBhvr>
                                      <p:tavLst>
                                        <p:tav tm="0">
                                          <p:val>
                                            <p:strVal val="#ppt_x"/>
                                          </p:val>
                                        </p:tav>
                                        <p:tav tm="100000">
                                          <p:val>
                                            <p:strVal val="#ppt_x"/>
                                          </p:val>
                                        </p:tav>
                                      </p:tavLst>
                                    </p:anim>
                                    <p:anim calcmode="lin" valueType="num">
                                      <p:cBhvr additive="base">
                                        <p:cTn id="8" dur="500" fill="hold"/>
                                        <p:tgtEl>
                                          <p:spTgt spid="1495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2"/>
          <p:cNvPicPr>
            <a:picLocks noGrp="1" noChangeAspect="1" noChangeArrowheads="1"/>
          </p:cNvPicPr>
          <p:nvPr>
            <p:ph idx="1"/>
          </p:nvPr>
        </p:nvPicPr>
        <p:blipFill>
          <a:blip r:embed="rId2"/>
          <a:stretch>
            <a:fillRect/>
          </a:stretch>
        </p:blipFill>
        <p:spPr>
          <a:xfrm>
            <a:off x="871537" y="2914674"/>
            <a:ext cx="7400925" cy="3943350"/>
          </a:xfrm>
          <a:noFill/>
        </p:spPr>
      </p:pic>
      <p:sp>
        <p:nvSpPr>
          <p:cNvPr id="2" name="Title 1"/>
          <p:cNvSpPr>
            <a:spLocks noGrp="1"/>
          </p:cNvSpPr>
          <p:nvPr>
            <p:ph type="title"/>
          </p:nvPr>
        </p:nvSpPr>
        <p:spPr>
          <a:xfrm>
            <a:off x="1066800" y="274638"/>
            <a:ext cx="7867650" cy="1143000"/>
          </a:xfrm>
        </p:spPr>
        <p:txBody>
          <a:bodyPr/>
          <a:lstStyle/>
          <a:p>
            <a:pPr>
              <a:defRPr/>
            </a:pPr>
            <a:r>
              <a:rPr lang="en-US" sz="4000" dirty="0" smtClean="0">
                <a:latin typeface="Times New Roman" pitchFamily="18" charset="0"/>
                <a:cs typeface="Times New Roman" pitchFamily="18" charset="0"/>
              </a:rPr>
              <a:t>Agents &amp; Environments</a:t>
            </a:r>
            <a:endParaRPr lang="en-IN" sz="4000" dirty="0">
              <a:latin typeface="Times New Roman" pitchFamily="18" charset="0"/>
              <a:cs typeface="Times New Roman" pitchFamily="18" charset="0"/>
            </a:endParaRPr>
          </a:p>
        </p:txBody>
      </p:sp>
      <p:sp>
        <p:nvSpPr>
          <p:cNvPr id="4" name="TextBox 3"/>
          <p:cNvSpPr txBox="1"/>
          <p:nvPr/>
        </p:nvSpPr>
        <p:spPr>
          <a:xfrm>
            <a:off x="357158" y="1357298"/>
            <a:ext cx="8429684" cy="2092881"/>
          </a:xfrm>
          <a:prstGeom prst="rect">
            <a:avLst/>
          </a:prstGeom>
          <a:noFill/>
        </p:spPr>
        <p:txBody>
          <a:bodyPr wrap="square" rtlCol="0">
            <a:spAutoFit/>
          </a:bodyPr>
          <a:lstStyle/>
          <a:p>
            <a:pPr>
              <a:spcAft>
                <a:spcPts val="600"/>
              </a:spcAft>
            </a:pPr>
            <a:r>
              <a:rPr lang="en-US" sz="2400" dirty="0" smtClean="0"/>
              <a:t>An agent can be anything that perceive its environment </a:t>
            </a:r>
          </a:p>
          <a:p>
            <a:pPr>
              <a:spcAft>
                <a:spcPts val="600"/>
              </a:spcAft>
            </a:pPr>
            <a:r>
              <a:rPr lang="en-US" sz="2400" dirty="0" smtClean="0"/>
              <a:t>through sensors and act upon that environment through actuators. </a:t>
            </a:r>
          </a:p>
          <a:p>
            <a:pPr>
              <a:spcAft>
                <a:spcPts val="600"/>
              </a:spcAft>
            </a:pPr>
            <a:r>
              <a:rPr lang="en-US" sz="2400" dirty="0" smtClean="0"/>
              <a:t>An Agent runs in the cycle of </a:t>
            </a:r>
            <a:r>
              <a:rPr lang="en-US" sz="2400" b="1" dirty="0" smtClean="0"/>
              <a:t>perceiving</a:t>
            </a:r>
            <a:r>
              <a:rPr lang="en-US" sz="2400" dirty="0" smtClean="0"/>
              <a:t>, </a:t>
            </a:r>
            <a:r>
              <a:rPr lang="en-US" sz="2400" b="1" dirty="0" smtClean="0"/>
              <a:t>thinking</a:t>
            </a:r>
            <a:r>
              <a:rPr lang="en-US" sz="2400" dirty="0" smtClean="0"/>
              <a:t>, and </a:t>
            </a:r>
            <a:r>
              <a:rPr lang="en-US" sz="2400" b="1" dirty="0" smtClean="0"/>
              <a:t>acting</a:t>
            </a:r>
            <a:r>
              <a:rPr lang="en-US" sz="2400" dirty="0" smtClean="0"/>
              <a:t>. </a:t>
            </a:r>
          </a:p>
        </p:txBody>
      </p:sp>
      <p:sp>
        <p:nvSpPr>
          <p:cNvPr id="7" name="U-Turn Arrow 6"/>
          <p:cNvSpPr/>
          <p:nvPr/>
        </p:nvSpPr>
        <p:spPr>
          <a:xfrm>
            <a:off x="5929322" y="2428868"/>
            <a:ext cx="928694" cy="260033"/>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 name="Straight Connector 5"/>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a:xfrm>
            <a:off x="214282" y="1142984"/>
            <a:ext cx="8750206" cy="4800600"/>
          </a:xfrm>
        </p:spPr>
        <p:txBody>
          <a:bodyPr>
            <a:normAutofit/>
          </a:bodyPr>
          <a:lstStyle/>
          <a:p>
            <a:r>
              <a:rPr lang="en-US" sz="2800" b="1" dirty="0" smtClean="0">
                <a:latin typeface="Times New Roman" pitchFamily="18" charset="0"/>
                <a:cs typeface="Times New Roman" pitchFamily="18" charset="0"/>
              </a:rPr>
              <a:t>Agent: </a:t>
            </a:r>
            <a:r>
              <a:rPr lang="en-US" sz="2800" dirty="0" smtClean="0">
                <a:latin typeface="Times New Roman" pitchFamily="18" charset="0"/>
                <a:cs typeface="Times New Roman" pitchFamily="18" charset="0"/>
              </a:rPr>
              <a:t>An </a:t>
            </a:r>
            <a:r>
              <a:rPr lang="en-US" sz="2800" b="1" dirty="0" smtClean="0">
                <a:latin typeface="Times New Roman" pitchFamily="18" charset="0"/>
                <a:cs typeface="Times New Roman" pitchFamily="18" charset="0"/>
              </a:rPr>
              <a:t>agent</a:t>
            </a:r>
            <a:r>
              <a:rPr lang="en-US" sz="2800" dirty="0" smtClean="0">
                <a:latin typeface="Times New Roman" pitchFamily="18" charset="0"/>
                <a:cs typeface="Times New Roman" pitchFamily="18" charset="0"/>
              </a:rPr>
              <a:t> is anything that can perceive its environment through </a:t>
            </a:r>
            <a:r>
              <a:rPr lang="en-US" sz="2800" b="1" dirty="0" smtClean="0">
                <a:latin typeface="Times New Roman" pitchFamily="18" charset="0"/>
                <a:cs typeface="Times New Roman" pitchFamily="18" charset="0"/>
              </a:rPr>
              <a:t>sensors</a:t>
            </a:r>
            <a:r>
              <a:rPr lang="en-US" sz="2800" dirty="0" smtClean="0">
                <a:latin typeface="Times New Roman" pitchFamily="18" charset="0"/>
                <a:cs typeface="Times New Roman" pitchFamily="18" charset="0"/>
              </a:rPr>
              <a:t> and acts upon that environment through </a:t>
            </a:r>
            <a:r>
              <a:rPr lang="en-US" sz="2800" b="1" dirty="0" smtClean="0">
                <a:latin typeface="Times New Roman" pitchFamily="18" charset="0"/>
                <a:cs typeface="Times New Roman" pitchFamily="18" charset="0"/>
              </a:rPr>
              <a:t>effectors</a:t>
            </a:r>
            <a:r>
              <a:rPr lang="en-US" sz="2800" dirty="0" smtClean="0">
                <a:latin typeface="Times New Roman" pitchFamily="18" charset="0"/>
                <a:cs typeface="Times New Roman" pitchFamily="18" charset="0"/>
              </a:rPr>
              <a:t>. </a:t>
            </a:r>
          </a:p>
          <a:p>
            <a:r>
              <a:rPr lang="en-US" sz="2800" b="1" dirty="0" smtClean="0">
                <a:latin typeface="Times New Roman" pitchFamily="18" charset="0"/>
                <a:cs typeface="Times New Roman" pitchFamily="18" charset="0"/>
              </a:rPr>
              <a:t>Environment: </a:t>
            </a:r>
            <a:r>
              <a:rPr lang="en-US" sz="2800" dirty="0" smtClean="0">
                <a:latin typeface="Times New Roman" pitchFamily="18" charset="0"/>
                <a:cs typeface="Times New Roman" pitchFamily="18" charset="0"/>
              </a:rPr>
              <a:t>An </a:t>
            </a:r>
            <a:r>
              <a:rPr lang="en-US" sz="2800" b="1" dirty="0" smtClean="0">
                <a:latin typeface="Times New Roman" pitchFamily="18" charset="0"/>
                <a:cs typeface="Times New Roman" pitchFamily="18" charset="0"/>
              </a:rPr>
              <a:t>environment </a:t>
            </a:r>
            <a:r>
              <a:rPr lang="en-US" sz="2800" dirty="0" smtClean="0">
                <a:latin typeface="Times New Roman" pitchFamily="18" charset="0"/>
                <a:cs typeface="Times New Roman" pitchFamily="18" charset="0"/>
              </a:rPr>
              <a:t>is the surroundings or conditions in which an agents lives or operates.</a:t>
            </a:r>
          </a:p>
          <a:p>
            <a:r>
              <a:rPr lang="en-US" sz="2800" dirty="0" smtClean="0">
                <a:latin typeface="Times New Roman" pitchFamily="18" charset="0"/>
                <a:cs typeface="Times New Roman" pitchFamily="18" charset="0"/>
              </a:rPr>
              <a:t>Action: An </a:t>
            </a:r>
            <a:r>
              <a:rPr lang="en-US" sz="2800" b="1" dirty="0" smtClean="0">
                <a:latin typeface="Times New Roman" pitchFamily="18" charset="0"/>
                <a:cs typeface="Times New Roman" pitchFamily="18" charset="0"/>
              </a:rPr>
              <a:t>action </a:t>
            </a:r>
            <a:r>
              <a:rPr lang="en-US" sz="2800" dirty="0" smtClean="0">
                <a:latin typeface="Times New Roman" pitchFamily="18" charset="0"/>
                <a:cs typeface="Times New Roman" pitchFamily="18" charset="0"/>
              </a:rPr>
              <a:t>is operation involving the effectors.(</a:t>
            </a:r>
            <a:r>
              <a:rPr lang="en-US" sz="2800" b="1" dirty="0" smtClean="0">
                <a:latin typeface="Times New Roman" pitchFamily="18" charset="0"/>
                <a:cs typeface="Times New Roman" pitchFamily="18" charset="0"/>
              </a:rPr>
              <a:t>Actuator).</a:t>
            </a:r>
            <a:endParaRPr lang="en-IN" sz="2800" dirty="0" smtClean="0">
              <a:latin typeface="Times New Roman" pitchFamily="18" charset="0"/>
              <a:cs typeface="Times New Roman" pitchFamily="18" charset="0"/>
            </a:endParaRPr>
          </a:p>
        </p:txBody>
      </p:sp>
      <p:sp>
        <p:nvSpPr>
          <p:cNvPr id="2" name="Title 1"/>
          <p:cNvSpPr>
            <a:spLocks noGrp="1"/>
          </p:cNvSpPr>
          <p:nvPr>
            <p:ph type="title"/>
          </p:nvPr>
        </p:nvSpPr>
        <p:spPr>
          <a:xfrm>
            <a:off x="642910" y="0"/>
            <a:ext cx="7867650" cy="1143000"/>
          </a:xfrm>
        </p:spPr>
        <p:txBody>
          <a:bodyPr/>
          <a:lstStyle/>
          <a:p>
            <a:pPr>
              <a:defRPr/>
            </a:pPr>
            <a:r>
              <a:rPr lang="en-US" sz="4000" dirty="0" smtClean="0">
                <a:latin typeface="Times New Roman" pitchFamily="18" charset="0"/>
                <a:cs typeface="Times New Roman" pitchFamily="18" charset="0"/>
              </a:rPr>
              <a:t>FYI: Definitions</a:t>
            </a:r>
            <a:endParaRPr lang="en-IN" sz="4000" dirty="0">
              <a:latin typeface="Times New Roman" pitchFamily="18" charset="0"/>
              <a:cs typeface="Times New Roman" pitchFamily="18" charset="0"/>
            </a:endParaRPr>
          </a:p>
        </p:txBody>
      </p:sp>
      <p:pic>
        <p:nvPicPr>
          <p:cNvPr id="114690" name="Picture 2" descr="Types of AI Agents - Javatpoint"/>
          <p:cNvPicPr>
            <a:picLocks noChangeAspect="1" noChangeArrowheads="1"/>
          </p:cNvPicPr>
          <p:nvPr/>
        </p:nvPicPr>
        <p:blipFill>
          <a:blip r:embed="rId2"/>
          <a:srcRect/>
          <a:stretch>
            <a:fillRect/>
          </a:stretch>
        </p:blipFill>
        <p:spPr bwMode="auto">
          <a:xfrm>
            <a:off x="4352925" y="3861048"/>
            <a:ext cx="4791075" cy="3096344"/>
          </a:xfrm>
          <a:prstGeom prst="rect">
            <a:avLst/>
          </a:prstGeom>
          <a:noFill/>
        </p:spPr>
      </p:pic>
      <p:cxnSp>
        <p:nvCxnSpPr>
          <p:cNvPr id="5" name="Straight Connector 4"/>
          <p:cNvCxnSpPr/>
          <p:nvPr/>
        </p:nvCxnSpPr>
        <p:spPr>
          <a:xfrm>
            <a:off x="0" y="106995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p:cNvSpPr>
            <a:spLocks noGrp="1"/>
          </p:cNvSpPr>
          <p:nvPr>
            <p:ph idx="1"/>
          </p:nvPr>
        </p:nvSpPr>
        <p:spPr>
          <a:xfrm>
            <a:off x="214282" y="1285860"/>
            <a:ext cx="8572560" cy="4800600"/>
          </a:xfrm>
        </p:spPr>
        <p:txBody>
          <a:bodyPr>
            <a:normAutofit lnSpcReduction="10000"/>
          </a:bodyPr>
          <a:lstStyle/>
          <a:p>
            <a:r>
              <a:rPr lang="en-US" sz="2400" dirty="0" smtClean="0"/>
              <a:t>An agent </a:t>
            </a:r>
            <a:r>
              <a:rPr lang="en-US" sz="2400" b="1" dirty="0" smtClean="0"/>
              <a:t>perceives</a:t>
            </a:r>
            <a:r>
              <a:rPr lang="en-US" sz="2400" dirty="0" smtClean="0"/>
              <a:t> its environment through </a:t>
            </a:r>
            <a:r>
              <a:rPr lang="en-US" sz="2400" b="1" dirty="0" smtClean="0"/>
              <a:t>sensors</a:t>
            </a:r>
            <a:r>
              <a:rPr lang="en-US" sz="2400" dirty="0" smtClean="0"/>
              <a:t>. </a:t>
            </a:r>
          </a:p>
          <a:p>
            <a:r>
              <a:rPr lang="en-US" sz="2400" dirty="0" smtClean="0"/>
              <a:t>The complete set of </a:t>
            </a:r>
            <a:r>
              <a:rPr lang="en-US" sz="2400" b="1" dirty="0" smtClean="0"/>
              <a:t>inputs</a:t>
            </a:r>
            <a:r>
              <a:rPr lang="en-US" sz="2400" dirty="0" smtClean="0"/>
              <a:t> at a given time is called a </a:t>
            </a:r>
            <a:r>
              <a:rPr lang="en-US" sz="2400" b="1" dirty="0" smtClean="0"/>
              <a:t>percept</a:t>
            </a:r>
            <a:r>
              <a:rPr lang="en-US" sz="2400" dirty="0" smtClean="0"/>
              <a:t>. </a:t>
            </a:r>
          </a:p>
          <a:p>
            <a:r>
              <a:rPr lang="en-US" sz="2400" dirty="0" smtClean="0"/>
              <a:t>The </a:t>
            </a:r>
            <a:r>
              <a:rPr lang="en-US" sz="2400" b="1" dirty="0" smtClean="0"/>
              <a:t>current</a:t>
            </a:r>
            <a:r>
              <a:rPr lang="en-US" sz="2400" dirty="0" smtClean="0"/>
              <a:t> percept, or a sequence of percepts can influence the </a:t>
            </a:r>
            <a:r>
              <a:rPr lang="en-US" sz="2400" b="1" dirty="0" smtClean="0"/>
              <a:t>actions</a:t>
            </a:r>
            <a:r>
              <a:rPr lang="en-US" sz="2400" dirty="0" smtClean="0"/>
              <a:t> of an agent. </a:t>
            </a:r>
          </a:p>
          <a:p>
            <a:r>
              <a:rPr lang="en-US" sz="2400" dirty="0" smtClean="0"/>
              <a:t>The agent can </a:t>
            </a:r>
            <a:r>
              <a:rPr lang="en-US" sz="2400" b="1" dirty="0" smtClean="0">
                <a:solidFill>
                  <a:srgbClr val="FF0000"/>
                </a:solidFill>
              </a:rPr>
              <a:t>change</a:t>
            </a:r>
            <a:r>
              <a:rPr lang="en-US" sz="2400" dirty="0" smtClean="0">
                <a:solidFill>
                  <a:srgbClr val="FF0000"/>
                </a:solidFill>
              </a:rPr>
              <a:t> </a:t>
            </a:r>
            <a:r>
              <a:rPr lang="en-US" sz="2400" dirty="0" smtClean="0"/>
              <a:t>the environment through actuators or effectors. </a:t>
            </a:r>
          </a:p>
          <a:p>
            <a:r>
              <a:rPr lang="en-US" sz="2400" dirty="0" smtClean="0"/>
              <a:t>An operation involving an </a:t>
            </a:r>
            <a:r>
              <a:rPr lang="en-US" sz="2400" dirty="0" err="1" smtClean="0"/>
              <a:t>effector</a:t>
            </a:r>
            <a:r>
              <a:rPr lang="en-US" sz="2400" dirty="0" smtClean="0"/>
              <a:t> is called an </a:t>
            </a:r>
            <a:r>
              <a:rPr lang="en-US" sz="2400" b="1" dirty="0" smtClean="0"/>
              <a:t>action</a:t>
            </a:r>
            <a:r>
              <a:rPr lang="en-US" sz="2400" dirty="0" smtClean="0"/>
              <a:t>. </a:t>
            </a:r>
          </a:p>
          <a:p>
            <a:r>
              <a:rPr lang="en-US" sz="2400" dirty="0" smtClean="0"/>
              <a:t>Actions can be </a:t>
            </a:r>
            <a:r>
              <a:rPr lang="en-US" sz="2400" b="1" dirty="0" smtClean="0"/>
              <a:t>grouped</a:t>
            </a:r>
            <a:r>
              <a:rPr lang="en-US" sz="2400" dirty="0" smtClean="0"/>
              <a:t> into action </a:t>
            </a:r>
            <a:r>
              <a:rPr lang="en-US" sz="2400" b="1" dirty="0" smtClean="0">
                <a:solidFill>
                  <a:srgbClr val="FF0000"/>
                </a:solidFill>
              </a:rPr>
              <a:t>sequences</a:t>
            </a:r>
            <a:r>
              <a:rPr lang="en-US" sz="2400" dirty="0" smtClean="0"/>
              <a:t>. </a:t>
            </a:r>
          </a:p>
          <a:p>
            <a:r>
              <a:rPr lang="en-US" sz="2400" dirty="0" smtClean="0"/>
              <a:t>The agent can have </a:t>
            </a:r>
            <a:r>
              <a:rPr lang="en-US" sz="2400" b="1" dirty="0" smtClean="0">
                <a:solidFill>
                  <a:srgbClr val="FF0000"/>
                </a:solidFill>
              </a:rPr>
              <a:t>goals</a:t>
            </a:r>
            <a:r>
              <a:rPr lang="en-US" sz="2400" dirty="0" smtClean="0"/>
              <a:t> which it tries to achieve. </a:t>
            </a:r>
          </a:p>
          <a:p>
            <a:r>
              <a:rPr lang="en-US" sz="2400" dirty="0" smtClean="0"/>
              <a:t>Thus, an agent can be looked upon as a system that implements a mapping from percept sequences to actions. </a:t>
            </a:r>
            <a:endParaRPr lang="en-IN" sz="2500" dirty="0" smtClean="0">
              <a:latin typeface="Times New Roman" pitchFamily="18" charset="0"/>
              <a:cs typeface="Times New Roman" pitchFamily="18" charset="0"/>
            </a:endParaRPr>
          </a:p>
        </p:txBody>
      </p:sp>
      <p:sp>
        <p:nvSpPr>
          <p:cNvPr id="2" name="Title 1"/>
          <p:cNvSpPr>
            <a:spLocks noGrp="1"/>
          </p:cNvSpPr>
          <p:nvPr>
            <p:ph type="title"/>
          </p:nvPr>
        </p:nvSpPr>
        <p:spPr>
          <a:xfrm>
            <a:off x="642910" y="0"/>
            <a:ext cx="7867650" cy="1143000"/>
          </a:xfrm>
        </p:spPr>
        <p:txBody>
          <a:bodyPr>
            <a:normAutofit/>
          </a:bodyPr>
          <a:lstStyle/>
          <a:p>
            <a:pPr>
              <a:defRPr/>
            </a:pPr>
            <a:r>
              <a:rPr lang="en-IN" sz="4000" dirty="0" smtClean="0">
                <a:latin typeface="Times New Roman" pitchFamily="18" charset="0"/>
                <a:cs typeface="Times New Roman" pitchFamily="18" charset="0"/>
              </a:rPr>
              <a:t>Working of Agent on Environment</a:t>
            </a:r>
            <a:endParaRPr lang="en-IN" sz="4000" dirty="0">
              <a:latin typeface="Times New Roman" pitchFamily="18" charset="0"/>
              <a:cs typeface="Times New Roman" pitchFamily="18" charset="0"/>
            </a:endParaRPr>
          </a:p>
        </p:txBody>
      </p:sp>
      <p:cxnSp>
        <p:nvCxnSpPr>
          <p:cNvPr id="5" name="Straight Connector 4"/>
          <p:cNvCxnSpPr/>
          <p:nvPr/>
        </p:nvCxnSpPr>
        <p:spPr>
          <a:xfrm>
            <a:off x="0" y="106995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7650" cy="1011222"/>
          </a:xfrm>
        </p:spPr>
        <p:txBody>
          <a:bodyPr>
            <a:normAutofit/>
          </a:bodyPr>
          <a:lstStyle/>
          <a:p>
            <a:pPr>
              <a:defRPr/>
            </a:pPr>
            <a:r>
              <a:rPr lang="en-US" b="1" dirty="0" smtClean="0"/>
              <a:t>What is AI Agent?</a:t>
            </a:r>
            <a:endParaRPr lang="en-IN" sz="4000" dirty="0">
              <a:latin typeface="Times New Roman" pitchFamily="18" charset="0"/>
              <a:cs typeface="Times New Roman" pitchFamily="18" charset="0"/>
            </a:endParaRPr>
          </a:p>
        </p:txBody>
      </p:sp>
      <p:sp>
        <p:nvSpPr>
          <p:cNvPr id="5" name="Content Placeholder 4"/>
          <p:cNvSpPr>
            <a:spLocks noGrp="1"/>
          </p:cNvSpPr>
          <p:nvPr>
            <p:ph idx="1"/>
          </p:nvPr>
        </p:nvSpPr>
        <p:spPr>
          <a:xfrm>
            <a:off x="357158" y="1285860"/>
            <a:ext cx="8429684" cy="5500702"/>
          </a:xfrm>
        </p:spPr>
        <p:txBody>
          <a:bodyPr>
            <a:normAutofit fontScale="92500" lnSpcReduction="10000"/>
          </a:bodyPr>
          <a:lstStyle/>
          <a:p>
            <a:r>
              <a:rPr lang="en-US" dirty="0" smtClean="0"/>
              <a:t>An agent can be anything that perceive its environment through </a:t>
            </a:r>
            <a:r>
              <a:rPr lang="en-US" b="1" dirty="0" smtClean="0">
                <a:solidFill>
                  <a:srgbClr val="FF0000"/>
                </a:solidFill>
              </a:rPr>
              <a:t>sensors</a:t>
            </a:r>
            <a:r>
              <a:rPr lang="en-US" dirty="0" smtClean="0">
                <a:solidFill>
                  <a:srgbClr val="FF0000"/>
                </a:solidFill>
              </a:rPr>
              <a:t> </a:t>
            </a:r>
            <a:r>
              <a:rPr lang="en-US" dirty="0" smtClean="0"/>
              <a:t>and act upon that environment through </a:t>
            </a:r>
            <a:r>
              <a:rPr lang="en-US" b="1" dirty="0" smtClean="0">
                <a:solidFill>
                  <a:srgbClr val="FF0000"/>
                </a:solidFill>
              </a:rPr>
              <a:t>actuators</a:t>
            </a:r>
            <a:r>
              <a:rPr lang="en-US" dirty="0" smtClean="0"/>
              <a:t>. </a:t>
            </a:r>
          </a:p>
          <a:p>
            <a:pPr>
              <a:spcAft>
                <a:spcPts val="600"/>
              </a:spcAft>
            </a:pPr>
            <a:r>
              <a:rPr lang="en-US" dirty="0" smtClean="0"/>
              <a:t>An Agent runs in the cycle of </a:t>
            </a:r>
            <a:r>
              <a:rPr lang="en-US" b="1" dirty="0" smtClean="0"/>
              <a:t>perceiving</a:t>
            </a:r>
            <a:r>
              <a:rPr lang="en-US" dirty="0" smtClean="0"/>
              <a:t>, </a:t>
            </a:r>
            <a:r>
              <a:rPr lang="en-US" b="1" dirty="0" smtClean="0"/>
              <a:t>thinking</a:t>
            </a:r>
            <a:r>
              <a:rPr lang="en-US" dirty="0" smtClean="0"/>
              <a:t>, and </a:t>
            </a:r>
            <a:r>
              <a:rPr lang="en-US" b="1" dirty="0" smtClean="0"/>
              <a:t>acting</a:t>
            </a:r>
            <a:r>
              <a:rPr lang="en-US" dirty="0" smtClean="0"/>
              <a:t>. An agent can be:</a:t>
            </a:r>
          </a:p>
          <a:p>
            <a:r>
              <a:rPr lang="en-US" b="1" dirty="0" smtClean="0"/>
              <a:t>Human-Agent:</a:t>
            </a:r>
            <a:r>
              <a:rPr lang="en-US" dirty="0" smtClean="0"/>
              <a:t> A human agent has </a:t>
            </a:r>
            <a:r>
              <a:rPr lang="en-US" dirty="0" smtClean="0">
                <a:solidFill>
                  <a:srgbClr val="FF0000"/>
                </a:solidFill>
              </a:rPr>
              <a:t>eyes, ears</a:t>
            </a:r>
            <a:r>
              <a:rPr lang="en-US" dirty="0" smtClean="0"/>
              <a:t>, and other </a:t>
            </a:r>
            <a:r>
              <a:rPr lang="en-US" dirty="0" smtClean="0">
                <a:solidFill>
                  <a:srgbClr val="FF0000"/>
                </a:solidFill>
              </a:rPr>
              <a:t>organs</a:t>
            </a:r>
            <a:r>
              <a:rPr lang="en-US" dirty="0" smtClean="0"/>
              <a:t> which work for sensors and hand, legs, vocal tract work for actuators.</a:t>
            </a:r>
          </a:p>
          <a:p>
            <a:r>
              <a:rPr lang="en-US" b="1" dirty="0" smtClean="0"/>
              <a:t>Robotic Agent:</a:t>
            </a:r>
            <a:r>
              <a:rPr lang="en-US" dirty="0" smtClean="0"/>
              <a:t> A robotic agent can have </a:t>
            </a:r>
            <a:r>
              <a:rPr lang="en-US" dirty="0" smtClean="0">
                <a:solidFill>
                  <a:srgbClr val="FF0000"/>
                </a:solidFill>
              </a:rPr>
              <a:t>cameras</a:t>
            </a:r>
            <a:r>
              <a:rPr lang="en-US" dirty="0" smtClean="0"/>
              <a:t>, infrared range finder, Natural Lang. processor (NLP) for </a:t>
            </a:r>
            <a:r>
              <a:rPr lang="en-US" dirty="0" smtClean="0">
                <a:solidFill>
                  <a:srgbClr val="FF0000"/>
                </a:solidFill>
              </a:rPr>
              <a:t>sensors</a:t>
            </a:r>
            <a:r>
              <a:rPr lang="en-US" dirty="0" smtClean="0"/>
              <a:t> and various motors for </a:t>
            </a:r>
            <a:r>
              <a:rPr lang="en-US" dirty="0" smtClean="0">
                <a:solidFill>
                  <a:srgbClr val="FF0000"/>
                </a:solidFill>
              </a:rPr>
              <a:t>actuators</a:t>
            </a:r>
            <a:r>
              <a:rPr lang="en-US" dirty="0" smtClean="0"/>
              <a:t>.</a:t>
            </a:r>
          </a:p>
          <a:p>
            <a:r>
              <a:rPr lang="en-US" b="1" dirty="0" smtClean="0"/>
              <a:t>Software Agent:</a:t>
            </a:r>
            <a:r>
              <a:rPr lang="en-US" dirty="0" smtClean="0"/>
              <a:t> Software agent can have keystrokes, file contents as sensory input and act on those inputs and display output on the screen.</a:t>
            </a:r>
            <a:endParaRPr lang="en-US" dirty="0"/>
          </a:p>
        </p:txBody>
      </p:sp>
      <p:cxnSp>
        <p:nvCxnSpPr>
          <p:cNvPr id="7" name="Straight Connector 6"/>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700" name="Picture 4"/>
          <p:cNvPicPr>
            <a:picLocks noChangeAspect="1" noChangeArrowheads="1"/>
          </p:cNvPicPr>
          <p:nvPr/>
        </p:nvPicPr>
        <p:blipFill>
          <a:blip r:embed="rId3"/>
          <a:srcRect/>
          <a:stretch>
            <a:fillRect/>
          </a:stretch>
        </p:blipFill>
        <p:spPr bwMode="auto">
          <a:xfrm>
            <a:off x="4139952" y="3057500"/>
            <a:ext cx="5028059" cy="2171700"/>
          </a:xfrm>
          <a:prstGeom prst="rect">
            <a:avLst/>
          </a:prstGeom>
          <a:noFill/>
          <a:ln w="9525">
            <a:noFill/>
            <a:miter lim="800000"/>
            <a:headEnd/>
            <a:tailEnd/>
          </a:ln>
          <a:effectLst/>
        </p:spPr>
      </p:pic>
      <p:sp>
        <p:nvSpPr>
          <p:cNvPr id="285698" name="Rectangle 2"/>
          <p:cNvSpPr>
            <a:spLocks noGrp="1" noChangeArrowheads="1"/>
          </p:cNvSpPr>
          <p:nvPr>
            <p:ph type="title"/>
          </p:nvPr>
        </p:nvSpPr>
        <p:spPr>
          <a:xfrm>
            <a:off x="457200" y="214290"/>
            <a:ext cx="8229600" cy="1143000"/>
          </a:xfrm>
        </p:spPr>
        <p:txBody>
          <a:bodyPr/>
          <a:lstStyle/>
          <a:p>
            <a:r>
              <a:rPr lang="en-IN" b="1" dirty="0" smtClean="0"/>
              <a:t>In other words….Agents</a:t>
            </a:r>
            <a:endParaRPr lang="en-US" b="1" dirty="0"/>
          </a:p>
        </p:txBody>
      </p:sp>
      <p:sp>
        <p:nvSpPr>
          <p:cNvPr id="285699" name="Rectangle 3"/>
          <p:cNvSpPr>
            <a:spLocks noGrp="1" noChangeArrowheads="1"/>
          </p:cNvSpPr>
          <p:nvPr>
            <p:ph type="body" idx="1"/>
          </p:nvPr>
        </p:nvSpPr>
        <p:spPr>
          <a:xfrm>
            <a:off x="381000" y="1219200"/>
            <a:ext cx="8305800" cy="5257800"/>
          </a:xfrm>
        </p:spPr>
        <p:txBody>
          <a:bodyPr/>
          <a:lstStyle/>
          <a:p>
            <a:pPr>
              <a:lnSpc>
                <a:spcPct val="90000"/>
              </a:lnSpc>
            </a:pPr>
            <a:r>
              <a:rPr lang="en-US" sz="2800" dirty="0"/>
              <a:t>A human agent has :</a:t>
            </a:r>
          </a:p>
          <a:p>
            <a:pPr lvl="1">
              <a:lnSpc>
                <a:spcPct val="90000"/>
              </a:lnSpc>
            </a:pPr>
            <a:r>
              <a:rPr lang="en-US" sz="2400" dirty="0"/>
              <a:t>Sensors: eyes, ears, and other organs.</a:t>
            </a:r>
          </a:p>
          <a:p>
            <a:pPr lvl="1">
              <a:lnSpc>
                <a:spcPct val="90000"/>
              </a:lnSpc>
            </a:pPr>
            <a:r>
              <a:rPr lang="en-US" sz="2400" dirty="0"/>
              <a:t>Actuator: hands, legs, mouth, and other body part.</a:t>
            </a:r>
          </a:p>
          <a:p>
            <a:pPr>
              <a:lnSpc>
                <a:spcPct val="90000"/>
              </a:lnSpc>
            </a:pPr>
            <a:r>
              <a:rPr lang="en-US" sz="2800" dirty="0"/>
              <a:t>A robotic agent might have:</a:t>
            </a:r>
          </a:p>
          <a:p>
            <a:pPr lvl="1">
              <a:lnSpc>
                <a:spcPct val="90000"/>
              </a:lnSpc>
            </a:pPr>
            <a:r>
              <a:rPr lang="en-US" sz="2400" dirty="0"/>
              <a:t>Sensors: Cameras,..</a:t>
            </a:r>
          </a:p>
          <a:p>
            <a:pPr lvl="1">
              <a:lnSpc>
                <a:spcPct val="90000"/>
              </a:lnSpc>
            </a:pPr>
            <a:r>
              <a:rPr lang="en-US" sz="2400" dirty="0"/>
              <a:t>Actuator: motors</a:t>
            </a:r>
          </a:p>
          <a:p>
            <a:pPr>
              <a:lnSpc>
                <a:spcPct val="90000"/>
              </a:lnSpc>
            </a:pPr>
            <a:r>
              <a:rPr lang="en-US" sz="2800" dirty="0"/>
              <a:t>A Software Agent</a:t>
            </a:r>
          </a:p>
          <a:p>
            <a:pPr lvl="1">
              <a:lnSpc>
                <a:spcPct val="90000"/>
              </a:lnSpc>
            </a:pPr>
            <a:r>
              <a:rPr lang="en-US" sz="2400" dirty="0"/>
              <a:t>Sensors: ?</a:t>
            </a:r>
          </a:p>
          <a:p>
            <a:pPr lvl="1">
              <a:lnSpc>
                <a:spcPct val="90000"/>
              </a:lnSpc>
            </a:pPr>
            <a:r>
              <a:rPr lang="en-US" sz="2400" dirty="0"/>
              <a:t>Actuator: ?</a:t>
            </a:r>
          </a:p>
          <a:p>
            <a:pPr>
              <a:lnSpc>
                <a:spcPct val="90000"/>
              </a:lnSpc>
            </a:pPr>
            <a:r>
              <a:rPr lang="en-US" sz="2800" dirty="0"/>
              <a:t>The agent function </a:t>
            </a:r>
          </a:p>
          <a:p>
            <a:pPr>
              <a:lnSpc>
                <a:spcPct val="90000"/>
              </a:lnSpc>
              <a:buFontTx/>
              <a:buNone/>
            </a:pPr>
            <a:r>
              <a:rPr lang="en-US" sz="2800" dirty="0"/>
              <a:t>maps from percepts histories to actions</a:t>
            </a:r>
          </a:p>
          <a:p>
            <a:pPr>
              <a:lnSpc>
                <a:spcPct val="90000"/>
              </a:lnSpc>
              <a:buFontTx/>
              <a:buNone/>
            </a:pPr>
            <a:r>
              <a:rPr lang="en-US" sz="2800" dirty="0"/>
              <a:t>		F: P</a:t>
            </a:r>
            <a:r>
              <a:rPr lang="en-US" sz="2800" dirty="0">
                <a:sym typeface="Wingdings" pitchFamily="2" charset="2"/>
              </a:rPr>
              <a:t> A</a:t>
            </a:r>
            <a:endParaRPr lang="en-US" sz="2800" dirty="0"/>
          </a:p>
        </p:txBody>
      </p:sp>
      <p:cxnSp>
        <p:nvCxnSpPr>
          <p:cNvPr id="6" name="Straight Connector 5"/>
          <p:cNvCxnSpPr/>
          <p:nvPr/>
        </p:nvCxnSpPr>
        <p:spPr>
          <a:xfrm>
            <a:off x="0" y="106995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14366" y="1546243"/>
            <a:ext cx="8229600" cy="4954591"/>
          </a:xfrm>
        </p:spPr>
        <p:txBody>
          <a:bodyPr>
            <a:normAutofit/>
          </a:bodyPr>
          <a:lstStyle/>
          <a:p>
            <a:r>
              <a:rPr lang="en-US" dirty="0" smtClean="0"/>
              <a:t>There are two locations: squares A and B. </a:t>
            </a:r>
          </a:p>
          <a:p>
            <a:r>
              <a:rPr lang="en-US" dirty="0" smtClean="0"/>
              <a:t>The vacuum agent </a:t>
            </a:r>
            <a:r>
              <a:rPr lang="en-US" b="1" dirty="0" smtClean="0"/>
              <a:t>perceives</a:t>
            </a:r>
            <a:r>
              <a:rPr lang="en-US" dirty="0" smtClean="0"/>
              <a:t> which square it is in and whether there is </a:t>
            </a:r>
            <a:r>
              <a:rPr lang="en-US" b="1" dirty="0" smtClean="0"/>
              <a:t>dirt</a:t>
            </a:r>
            <a:r>
              <a:rPr lang="en-US" dirty="0" smtClean="0"/>
              <a:t> in the square. </a:t>
            </a:r>
          </a:p>
          <a:p>
            <a:r>
              <a:rPr lang="en-US" dirty="0" smtClean="0"/>
              <a:t>It can choose to </a:t>
            </a:r>
            <a:r>
              <a:rPr lang="en-US" b="1" dirty="0" smtClean="0"/>
              <a:t>move</a:t>
            </a:r>
            <a:r>
              <a:rPr lang="en-US" dirty="0" smtClean="0"/>
              <a:t> left, move right, suck up the dirt, or do nothing. </a:t>
            </a:r>
          </a:p>
          <a:p>
            <a:r>
              <a:rPr lang="en-US" dirty="0" smtClean="0"/>
              <a:t>One very simple agent function is the following: if the current </a:t>
            </a:r>
            <a:r>
              <a:rPr lang="en-US" b="1" dirty="0" smtClean="0"/>
              <a:t>square</a:t>
            </a:r>
            <a:r>
              <a:rPr lang="en-US" dirty="0" smtClean="0"/>
              <a:t> is </a:t>
            </a:r>
            <a:r>
              <a:rPr lang="en-US" b="1" dirty="0" smtClean="0">
                <a:solidFill>
                  <a:srgbClr val="FF0000"/>
                </a:solidFill>
              </a:rPr>
              <a:t>dirty</a:t>
            </a:r>
            <a:r>
              <a:rPr lang="en-US" dirty="0" smtClean="0"/>
              <a:t>, then </a:t>
            </a:r>
            <a:r>
              <a:rPr lang="en-US" b="1" dirty="0" smtClean="0"/>
              <a:t>suck</a:t>
            </a:r>
            <a:r>
              <a:rPr lang="en-US" dirty="0" smtClean="0"/>
              <a:t>, otherwise </a:t>
            </a:r>
            <a:r>
              <a:rPr lang="en-US" b="1" dirty="0" smtClean="0"/>
              <a:t>move</a:t>
            </a:r>
            <a:r>
              <a:rPr lang="en-US" dirty="0" smtClean="0"/>
              <a:t> to the other square. </a:t>
            </a:r>
          </a:p>
          <a:p>
            <a:r>
              <a:rPr lang="en-US" dirty="0" smtClean="0"/>
              <a:t>A partial tabulation of this agent function is shown in  below Figure</a:t>
            </a:r>
            <a:endParaRPr lang="en-US" dirty="0"/>
          </a:p>
        </p:txBody>
      </p:sp>
      <p:sp>
        <p:nvSpPr>
          <p:cNvPr id="2" name="Title 1"/>
          <p:cNvSpPr>
            <a:spLocks noGrp="1"/>
          </p:cNvSpPr>
          <p:nvPr>
            <p:ph type="title"/>
          </p:nvPr>
        </p:nvSpPr>
        <p:spPr/>
        <p:txBody>
          <a:bodyPr/>
          <a:lstStyle/>
          <a:p>
            <a:pPr>
              <a:defRPr/>
            </a:pPr>
            <a:r>
              <a:rPr lang="en-US" sz="4000" dirty="0" smtClean="0">
                <a:latin typeface="Times New Roman" pitchFamily="18" charset="0"/>
                <a:cs typeface="Times New Roman" pitchFamily="18" charset="0"/>
              </a:rPr>
              <a:t>Example: Vacuum Cleaner</a:t>
            </a:r>
            <a:endParaRPr lang="en-IN" sz="4000" dirty="0">
              <a:latin typeface="Times New Roman" pitchFamily="18" charset="0"/>
              <a:cs typeface="Times New Roman" pitchFamily="18" charset="0"/>
            </a:endParaRPr>
          </a:p>
        </p:txBody>
      </p:sp>
      <p:cxnSp>
        <p:nvCxnSpPr>
          <p:cNvPr id="9" name="Straight Connector 8"/>
          <p:cNvCxnSpPr/>
          <p:nvPr/>
        </p:nvCxnSpPr>
        <p:spPr>
          <a:xfrm>
            <a:off x="0" y="1141396"/>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7650" cy="1143000"/>
          </a:xfrm>
        </p:spPr>
        <p:txBody>
          <a:bodyPr/>
          <a:lstStyle/>
          <a:p>
            <a:pPr>
              <a:defRPr/>
            </a:pPr>
            <a:r>
              <a:rPr lang="en-US" sz="4000" dirty="0" smtClean="0">
                <a:latin typeface="Times New Roman" pitchFamily="18" charset="0"/>
                <a:cs typeface="Times New Roman" pitchFamily="18" charset="0"/>
              </a:rPr>
              <a:t>Example: Vacuum Cleaner</a:t>
            </a:r>
            <a:endParaRPr lang="en-IN" sz="4000" dirty="0">
              <a:latin typeface="Times New Roman" pitchFamily="18" charset="0"/>
              <a:cs typeface="Times New Roman" pitchFamily="18" charset="0"/>
            </a:endParaRPr>
          </a:p>
        </p:txBody>
      </p:sp>
      <p:sp>
        <p:nvSpPr>
          <p:cNvPr id="36868" name="TextBox 4"/>
          <p:cNvSpPr txBox="1">
            <a:spLocks noChangeArrowheads="1"/>
          </p:cNvSpPr>
          <p:nvPr/>
        </p:nvSpPr>
        <p:spPr bwMode="auto">
          <a:xfrm>
            <a:off x="1142976" y="3929066"/>
            <a:ext cx="7772400" cy="2400300"/>
          </a:xfrm>
          <a:prstGeom prst="rect">
            <a:avLst/>
          </a:prstGeom>
          <a:noFill/>
          <a:ln w="9525">
            <a:noFill/>
            <a:miter lim="800000"/>
            <a:headEnd/>
            <a:tailEnd/>
          </a:ln>
        </p:spPr>
        <p:txBody>
          <a:bodyPr>
            <a:spAutoFit/>
          </a:bodyPr>
          <a:lstStyle/>
          <a:p>
            <a:pPr marL="268288" indent="-268288">
              <a:buFont typeface="Arial" pitchFamily="34" charset="0"/>
              <a:buChar char="•"/>
            </a:pPr>
            <a:r>
              <a:rPr lang="en-US" sz="2500" b="1" u="sng" dirty="0">
                <a:latin typeface="Times New Roman" pitchFamily="18" charset="0"/>
                <a:cs typeface="Times New Roman" pitchFamily="18" charset="0"/>
              </a:rPr>
              <a:t>Agent</a:t>
            </a:r>
            <a:r>
              <a:rPr lang="en-US" sz="2500" dirty="0">
                <a:latin typeface="Times New Roman" pitchFamily="18" charset="0"/>
                <a:cs typeface="Times New Roman" pitchFamily="18" charset="0"/>
              </a:rPr>
              <a:t>: vacuum cleaner</a:t>
            </a:r>
          </a:p>
          <a:p>
            <a:pPr marL="268288" indent="-268288">
              <a:buFont typeface="Arial" pitchFamily="34" charset="0"/>
              <a:buChar char="•"/>
            </a:pPr>
            <a:r>
              <a:rPr lang="en-US" sz="2500" b="1" u="sng" dirty="0">
                <a:latin typeface="Times New Roman" pitchFamily="18" charset="0"/>
                <a:cs typeface="Times New Roman" pitchFamily="18" charset="0"/>
              </a:rPr>
              <a:t>Environment</a:t>
            </a:r>
            <a:r>
              <a:rPr lang="en-US" sz="2500" dirty="0">
                <a:latin typeface="Times New Roman" pitchFamily="18" charset="0"/>
                <a:cs typeface="Times New Roman" pitchFamily="18" charset="0"/>
              </a:rPr>
              <a:t>: Front room</a:t>
            </a:r>
          </a:p>
          <a:p>
            <a:pPr marL="268288" indent="-268288">
              <a:buFont typeface="Arial" pitchFamily="34" charset="0"/>
              <a:buChar char="•"/>
            </a:pPr>
            <a:r>
              <a:rPr lang="en-US" sz="2500" b="1" u="sng" dirty="0">
                <a:latin typeface="Times New Roman" pitchFamily="18" charset="0"/>
                <a:cs typeface="Times New Roman" pitchFamily="18" charset="0"/>
              </a:rPr>
              <a:t>Percept</a:t>
            </a:r>
            <a:r>
              <a:rPr lang="en-US" sz="2500" dirty="0">
                <a:latin typeface="Times New Roman" pitchFamily="18" charset="0"/>
                <a:cs typeface="Times New Roman" pitchFamily="18" charset="0"/>
              </a:rPr>
              <a:t>: See dirt ( Eye of the vacuum </a:t>
            </a:r>
            <a:r>
              <a:rPr lang="en-US" sz="2500" dirty="0" smtClean="0">
                <a:latin typeface="Times New Roman" pitchFamily="18" charset="0"/>
                <a:cs typeface="Times New Roman" pitchFamily="18" charset="0"/>
              </a:rPr>
              <a:t>cleaner)</a:t>
            </a:r>
            <a:endParaRPr lang="en-US" sz="2500" dirty="0">
              <a:latin typeface="Times New Roman" pitchFamily="18" charset="0"/>
              <a:cs typeface="Times New Roman" pitchFamily="18" charset="0"/>
            </a:endParaRPr>
          </a:p>
          <a:p>
            <a:pPr marL="268288" indent="-268288">
              <a:buFont typeface="Arial" pitchFamily="34" charset="0"/>
              <a:buChar char="•"/>
            </a:pPr>
            <a:r>
              <a:rPr lang="en-US" sz="2500" b="1" u="sng" dirty="0">
                <a:latin typeface="Times New Roman" pitchFamily="18" charset="0"/>
                <a:cs typeface="Times New Roman" pitchFamily="18" charset="0"/>
              </a:rPr>
              <a:t>Action</a:t>
            </a:r>
            <a:r>
              <a:rPr lang="en-US" sz="2500" dirty="0">
                <a:latin typeface="Times New Roman" pitchFamily="18" charset="0"/>
                <a:cs typeface="Times New Roman" pitchFamily="18" charset="0"/>
              </a:rPr>
              <a:t>: Suck the dirt (Attached components of vacuum cleaner</a:t>
            </a:r>
          </a:p>
          <a:p>
            <a:pPr marL="268288" indent="-268288">
              <a:buFont typeface="Arial" pitchFamily="34" charset="0"/>
              <a:buChar char="•"/>
            </a:pPr>
            <a:r>
              <a:rPr lang="en-US" sz="2500" b="1" u="sng" dirty="0">
                <a:latin typeface="Times New Roman" pitchFamily="18" charset="0"/>
                <a:cs typeface="Times New Roman" pitchFamily="18" charset="0"/>
              </a:rPr>
              <a:t>Change in the Environment</a:t>
            </a:r>
            <a:r>
              <a:rPr lang="en-US" sz="2500" dirty="0">
                <a:latin typeface="Times New Roman" pitchFamily="18" charset="0"/>
                <a:cs typeface="Times New Roman" pitchFamily="18" charset="0"/>
              </a:rPr>
              <a:t>: Front room is clean</a:t>
            </a:r>
            <a:endParaRPr lang="en-IN" sz="25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srcRect/>
          <a:stretch>
            <a:fillRect/>
          </a:stretch>
        </p:blipFill>
        <p:spPr>
          <a:xfrm>
            <a:off x="4857752" y="1428752"/>
            <a:ext cx="3600450" cy="2286000"/>
          </a:xfrm>
          <a:prstGeom prst="rect">
            <a:avLst/>
          </a:prstGeom>
          <a:noFill/>
        </p:spPr>
      </p:pic>
      <p:pic>
        <p:nvPicPr>
          <p:cNvPr id="7" name="Picture 6"/>
          <p:cNvPicPr>
            <a:picLocks noChangeAspect="1" noChangeArrowheads="1"/>
          </p:cNvPicPr>
          <p:nvPr/>
        </p:nvPicPr>
        <p:blipFill>
          <a:blip r:embed="rId3"/>
          <a:srcRect/>
          <a:stretch>
            <a:fillRect/>
          </a:stretch>
        </p:blipFill>
        <p:spPr bwMode="auto">
          <a:xfrm>
            <a:off x="142844" y="1571612"/>
            <a:ext cx="4357718" cy="20717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p:cNvPicPr>
            <a:picLocks noGrp="1" noChangeAspect="1" noChangeArrowheads="1"/>
          </p:cNvPicPr>
          <p:nvPr>
            <p:ph idx="1"/>
          </p:nvPr>
        </p:nvPicPr>
        <p:blipFill>
          <a:blip r:embed="rId2"/>
          <a:srcRect/>
          <a:stretch>
            <a:fillRect/>
          </a:stretch>
        </p:blipFill>
        <p:spPr>
          <a:xfrm>
            <a:off x="3124200" y="1524000"/>
            <a:ext cx="3505200" cy="1862138"/>
          </a:xfrm>
          <a:noFill/>
        </p:spPr>
      </p:pic>
      <p:sp>
        <p:nvSpPr>
          <p:cNvPr id="2" name="Title 1"/>
          <p:cNvSpPr>
            <a:spLocks noGrp="1"/>
          </p:cNvSpPr>
          <p:nvPr>
            <p:ph type="title"/>
          </p:nvPr>
        </p:nvSpPr>
        <p:spPr>
          <a:xfrm>
            <a:off x="1066800" y="274638"/>
            <a:ext cx="7867650" cy="1143000"/>
          </a:xfrm>
        </p:spPr>
        <p:txBody>
          <a:bodyPr>
            <a:normAutofit fontScale="90000"/>
          </a:bodyPr>
          <a:lstStyle/>
          <a:p>
            <a:pPr>
              <a:defRPr/>
            </a:pPr>
            <a:r>
              <a:rPr lang="en-US" sz="4000" dirty="0" smtClean="0">
                <a:latin typeface="Times New Roman" pitchFamily="18" charset="0"/>
                <a:cs typeface="Times New Roman" pitchFamily="18" charset="0"/>
              </a:rPr>
              <a:t>A Vacuum cleaner world with just two locations</a:t>
            </a:r>
            <a:endParaRPr lang="en-IN" sz="4000" dirty="0">
              <a:latin typeface="Times New Roman" pitchFamily="18" charset="0"/>
              <a:cs typeface="Times New Roman" pitchFamily="18" charset="0"/>
            </a:endParaRPr>
          </a:p>
        </p:txBody>
      </p:sp>
      <p:pic>
        <p:nvPicPr>
          <p:cNvPr id="37892" name="Picture 3"/>
          <p:cNvPicPr>
            <a:picLocks noChangeAspect="1" noChangeArrowheads="1"/>
          </p:cNvPicPr>
          <p:nvPr/>
        </p:nvPicPr>
        <p:blipFill>
          <a:blip r:embed="rId3"/>
          <a:srcRect/>
          <a:stretch>
            <a:fillRect/>
          </a:stretch>
        </p:blipFill>
        <p:spPr bwMode="auto">
          <a:xfrm>
            <a:off x="1066800" y="3505200"/>
            <a:ext cx="7391400" cy="32194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endParaRPr lang="en-IN" smtClean="0"/>
          </a:p>
        </p:txBody>
      </p:sp>
      <p:pic>
        <p:nvPicPr>
          <p:cNvPr id="75779" name="Picture 2" descr="Image result for automation machines animated gif"/>
          <p:cNvPicPr>
            <a:picLocks noChangeAspect="1" noChangeArrowheads="1" noCrop="1"/>
          </p:cNvPicPr>
          <p:nvPr/>
        </p:nvPicPr>
        <p:blipFill>
          <a:blip r:embed="rId2"/>
          <a:srcRect/>
          <a:stretch>
            <a:fillRect/>
          </a:stretch>
        </p:blipFill>
        <p:spPr bwMode="auto">
          <a:xfrm>
            <a:off x="304800" y="0"/>
            <a:ext cx="6629400" cy="4038600"/>
          </a:xfrm>
          <a:prstGeom prst="rect">
            <a:avLst/>
          </a:prstGeom>
          <a:noFill/>
          <a:ln w="9525">
            <a:noFill/>
            <a:miter lim="800000"/>
            <a:headEnd/>
            <a:tailEnd/>
          </a:ln>
        </p:spPr>
      </p:pic>
      <p:pic>
        <p:nvPicPr>
          <p:cNvPr id="4" name="Picture 2" descr="Image result for automation animated gif"/>
          <p:cNvPicPr>
            <a:picLocks noChangeAspect="1" noChangeArrowheads="1" noCrop="1"/>
          </p:cNvPicPr>
          <p:nvPr/>
        </p:nvPicPr>
        <p:blipFill>
          <a:blip r:embed="rId3"/>
          <a:srcRect/>
          <a:stretch>
            <a:fillRect/>
          </a:stretch>
        </p:blipFill>
        <p:spPr bwMode="auto">
          <a:xfrm>
            <a:off x="3352800" y="4181475"/>
            <a:ext cx="5791200" cy="2676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a:xfrm>
            <a:off x="642910" y="214290"/>
            <a:ext cx="7772400" cy="939784"/>
          </a:xfrm>
        </p:spPr>
        <p:txBody>
          <a:bodyPr/>
          <a:lstStyle/>
          <a:p>
            <a:r>
              <a:rPr lang="en-US" sz="3600" b="1" dirty="0"/>
              <a:t>Example: Vacuum Cleaner Agent</a:t>
            </a:r>
          </a:p>
        </p:txBody>
      </p:sp>
      <p:sp>
        <p:nvSpPr>
          <p:cNvPr id="263171" name="Rectangle 3"/>
          <p:cNvSpPr>
            <a:spLocks noGrp="1" noChangeArrowheads="1"/>
          </p:cNvSpPr>
          <p:nvPr>
            <p:ph sz="quarter" idx="1"/>
          </p:nvPr>
        </p:nvSpPr>
        <p:spPr>
          <a:xfrm>
            <a:off x="457200" y="1428736"/>
            <a:ext cx="8229600" cy="4929222"/>
          </a:xfrm>
        </p:spPr>
        <p:txBody>
          <a:bodyPr>
            <a:noAutofit/>
          </a:bodyPr>
          <a:lstStyle/>
          <a:p>
            <a:pPr>
              <a:spcBef>
                <a:spcPts val="0"/>
              </a:spcBef>
              <a:spcAft>
                <a:spcPts val="600"/>
              </a:spcAft>
            </a:pPr>
            <a:r>
              <a:rPr lang="en-US" sz="2400" dirty="0">
                <a:solidFill>
                  <a:srgbClr val="FF0000"/>
                </a:solidFill>
                <a:latin typeface="Georgia" pitchFamily="18" charset="0"/>
              </a:rPr>
              <a:t>Agent: </a:t>
            </a:r>
            <a:r>
              <a:rPr lang="en-US" sz="2400" b="1" dirty="0">
                <a:latin typeface="Georgia" pitchFamily="18" charset="0"/>
              </a:rPr>
              <a:t>robot</a:t>
            </a:r>
            <a:r>
              <a:rPr lang="en-US" sz="2400" dirty="0">
                <a:latin typeface="Georgia" pitchFamily="18" charset="0"/>
              </a:rPr>
              <a:t> vacuum cleaner</a:t>
            </a:r>
          </a:p>
          <a:p>
            <a:pPr>
              <a:spcBef>
                <a:spcPts val="0"/>
              </a:spcBef>
              <a:spcAft>
                <a:spcPts val="600"/>
              </a:spcAft>
            </a:pPr>
            <a:r>
              <a:rPr lang="en-US" sz="2400" dirty="0">
                <a:solidFill>
                  <a:srgbClr val="FF0000"/>
                </a:solidFill>
                <a:latin typeface="Georgia" pitchFamily="18" charset="0"/>
              </a:rPr>
              <a:t>Environment: </a:t>
            </a:r>
            <a:r>
              <a:rPr lang="en-US" sz="2400" dirty="0">
                <a:latin typeface="Georgia" pitchFamily="18" charset="0"/>
              </a:rPr>
              <a:t>floors of your apartment</a:t>
            </a:r>
          </a:p>
          <a:p>
            <a:pPr>
              <a:spcBef>
                <a:spcPts val="0"/>
              </a:spcBef>
              <a:spcAft>
                <a:spcPts val="600"/>
              </a:spcAft>
            </a:pPr>
            <a:r>
              <a:rPr lang="en-US" sz="2400" dirty="0">
                <a:solidFill>
                  <a:srgbClr val="FF0000"/>
                </a:solidFill>
                <a:latin typeface="Georgia" pitchFamily="18" charset="0"/>
              </a:rPr>
              <a:t>Sensors:</a:t>
            </a:r>
          </a:p>
          <a:p>
            <a:pPr lvl="1">
              <a:spcBef>
                <a:spcPts val="0"/>
              </a:spcBef>
              <a:spcAft>
                <a:spcPts val="600"/>
              </a:spcAft>
            </a:pPr>
            <a:r>
              <a:rPr lang="en-US" sz="2000" b="1" dirty="0">
                <a:latin typeface="Georgia" pitchFamily="18" charset="0"/>
              </a:rPr>
              <a:t>dirt sensor: </a:t>
            </a:r>
            <a:r>
              <a:rPr lang="en-US" sz="2000" dirty="0">
                <a:latin typeface="Georgia" pitchFamily="18" charset="0"/>
              </a:rPr>
              <a:t>detects when floor in front of robot is dirty</a:t>
            </a:r>
          </a:p>
          <a:p>
            <a:pPr lvl="1">
              <a:spcBef>
                <a:spcPts val="0"/>
              </a:spcBef>
              <a:spcAft>
                <a:spcPts val="600"/>
              </a:spcAft>
            </a:pPr>
            <a:r>
              <a:rPr lang="en-US" sz="2000" b="1" dirty="0">
                <a:latin typeface="Georgia" pitchFamily="18" charset="0"/>
              </a:rPr>
              <a:t>bump sensor: </a:t>
            </a:r>
            <a:r>
              <a:rPr lang="en-US" sz="2000" dirty="0">
                <a:latin typeface="Georgia" pitchFamily="18" charset="0"/>
              </a:rPr>
              <a:t>detects when it has bumped into something</a:t>
            </a:r>
          </a:p>
          <a:p>
            <a:pPr lvl="1">
              <a:spcBef>
                <a:spcPts val="0"/>
              </a:spcBef>
              <a:spcAft>
                <a:spcPts val="600"/>
              </a:spcAft>
            </a:pPr>
            <a:r>
              <a:rPr lang="en-US" sz="2000" b="1" dirty="0">
                <a:latin typeface="Georgia" pitchFamily="18" charset="0"/>
              </a:rPr>
              <a:t>power sensor: </a:t>
            </a:r>
            <a:r>
              <a:rPr lang="en-US" sz="2000" dirty="0">
                <a:latin typeface="Georgia" pitchFamily="18" charset="0"/>
              </a:rPr>
              <a:t>measures amount of power in battery</a:t>
            </a:r>
          </a:p>
          <a:p>
            <a:pPr lvl="1">
              <a:spcBef>
                <a:spcPts val="0"/>
              </a:spcBef>
              <a:spcAft>
                <a:spcPts val="600"/>
              </a:spcAft>
            </a:pPr>
            <a:r>
              <a:rPr lang="en-US" sz="2000" b="1" dirty="0">
                <a:latin typeface="Georgia" pitchFamily="18" charset="0"/>
              </a:rPr>
              <a:t>bag sensor: </a:t>
            </a:r>
            <a:r>
              <a:rPr lang="en-US" sz="2000" dirty="0">
                <a:latin typeface="Georgia" pitchFamily="18" charset="0"/>
              </a:rPr>
              <a:t>amount of space remaining in dirt bag</a:t>
            </a:r>
          </a:p>
          <a:p>
            <a:pPr>
              <a:spcBef>
                <a:spcPts val="0"/>
              </a:spcBef>
              <a:spcAft>
                <a:spcPts val="600"/>
              </a:spcAft>
            </a:pPr>
            <a:r>
              <a:rPr lang="en-US" sz="2400" dirty="0">
                <a:solidFill>
                  <a:srgbClr val="FF0000"/>
                </a:solidFill>
                <a:latin typeface="Georgia" pitchFamily="18" charset="0"/>
              </a:rPr>
              <a:t>Effectors:</a:t>
            </a:r>
          </a:p>
          <a:p>
            <a:pPr lvl="1">
              <a:spcBef>
                <a:spcPts val="0"/>
              </a:spcBef>
              <a:spcAft>
                <a:spcPts val="600"/>
              </a:spcAft>
            </a:pPr>
            <a:r>
              <a:rPr lang="en-US" sz="2000" dirty="0">
                <a:latin typeface="Georgia" pitchFamily="18" charset="0"/>
              </a:rPr>
              <a:t>motorized wheels</a:t>
            </a:r>
          </a:p>
          <a:p>
            <a:pPr lvl="1">
              <a:spcBef>
                <a:spcPts val="0"/>
              </a:spcBef>
              <a:spcAft>
                <a:spcPts val="600"/>
              </a:spcAft>
            </a:pPr>
            <a:r>
              <a:rPr lang="en-US" sz="2000" dirty="0">
                <a:latin typeface="Georgia" pitchFamily="18" charset="0"/>
              </a:rPr>
              <a:t>suction motor</a:t>
            </a:r>
          </a:p>
          <a:p>
            <a:pPr lvl="1">
              <a:spcBef>
                <a:spcPts val="0"/>
              </a:spcBef>
              <a:spcAft>
                <a:spcPts val="600"/>
              </a:spcAft>
            </a:pPr>
            <a:r>
              <a:rPr lang="en-US" sz="2000" dirty="0">
                <a:latin typeface="Georgia" pitchFamily="18" charset="0"/>
              </a:rPr>
              <a:t>plug into </a:t>
            </a:r>
            <a:r>
              <a:rPr lang="en-US" sz="2000" dirty="0" smtClean="0">
                <a:latin typeface="Georgia" pitchFamily="18" charset="0"/>
              </a:rPr>
              <a:t>wall?  </a:t>
            </a:r>
            <a:r>
              <a:rPr lang="en-US" sz="2000" dirty="0">
                <a:latin typeface="Georgia" pitchFamily="18" charset="0"/>
              </a:rPr>
              <a:t>empty dirt bag?</a:t>
            </a:r>
          </a:p>
          <a:p>
            <a:pPr>
              <a:spcBef>
                <a:spcPts val="0"/>
              </a:spcBef>
              <a:spcAft>
                <a:spcPts val="600"/>
              </a:spcAft>
            </a:pPr>
            <a:r>
              <a:rPr lang="en-US" sz="2400" dirty="0">
                <a:solidFill>
                  <a:srgbClr val="FF0000"/>
                </a:solidFill>
                <a:latin typeface="Georgia" pitchFamily="18" charset="0"/>
              </a:rPr>
              <a:t>Percepts:  </a:t>
            </a:r>
            <a:r>
              <a:rPr lang="en-US" sz="2400" dirty="0">
                <a:latin typeface="Georgia" pitchFamily="18" charset="0"/>
              </a:rPr>
              <a:t>“Floor is dirty”</a:t>
            </a:r>
          </a:p>
          <a:p>
            <a:pPr>
              <a:spcBef>
                <a:spcPts val="0"/>
              </a:spcBef>
              <a:spcAft>
                <a:spcPts val="600"/>
              </a:spcAft>
            </a:pPr>
            <a:r>
              <a:rPr lang="en-US" sz="2400" dirty="0">
                <a:solidFill>
                  <a:srgbClr val="FF0000"/>
                </a:solidFill>
                <a:latin typeface="Georgia" pitchFamily="18" charset="0"/>
              </a:rPr>
              <a:t>Actions: </a:t>
            </a:r>
            <a:r>
              <a:rPr lang="en-US" sz="2400" dirty="0">
                <a:latin typeface="Georgia" pitchFamily="18" charset="0"/>
              </a:rPr>
              <a:t>“Forward, 0.5 ft/sec”</a:t>
            </a:r>
          </a:p>
        </p:txBody>
      </p:sp>
      <p:cxnSp>
        <p:nvCxnSpPr>
          <p:cNvPr id="5" name="Straight Connector 4"/>
          <p:cNvCxnSpPr/>
          <p:nvPr/>
        </p:nvCxnSpPr>
        <p:spPr>
          <a:xfrm>
            <a:off x="0" y="1141396"/>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a:t>Vacuum Cleaner Agent</a:t>
            </a:r>
          </a:p>
        </p:txBody>
      </p:sp>
      <p:pic>
        <p:nvPicPr>
          <p:cNvPr id="325638" name="Picture 6"/>
          <p:cNvPicPr>
            <a:picLocks noChangeAspect="1" noChangeArrowheads="1"/>
          </p:cNvPicPr>
          <p:nvPr/>
        </p:nvPicPr>
        <p:blipFill>
          <a:blip r:embed="rId2"/>
          <a:srcRect/>
          <a:stretch>
            <a:fillRect/>
          </a:stretch>
        </p:blipFill>
        <p:spPr bwMode="auto">
          <a:xfrm>
            <a:off x="1828800" y="1371600"/>
            <a:ext cx="5486400" cy="2832100"/>
          </a:xfrm>
          <a:prstGeom prst="rect">
            <a:avLst/>
          </a:prstGeom>
          <a:noFill/>
          <a:ln w="9525">
            <a:noFill/>
            <a:miter lim="800000"/>
            <a:headEnd/>
            <a:tailEnd/>
          </a:ln>
          <a:effectLst/>
        </p:spPr>
      </p:pic>
      <p:pic>
        <p:nvPicPr>
          <p:cNvPr id="325639" name="Picture 7"/>
          <p:cNvPicPr>
            <a:picLocks noChangeAspect="1" noChangeArrowheads="1"/>
          </p:cNvPicPr>
          <p:nvPr/>
        </p:nvPicPr>
        <p:blipFill>
          <a:blip r:embed="rId3"/>
          <a:srcRect/>
          <a:stretch>
            <a:fillRect/>
          </a:stretch>
        </p:blipFill>
        <p:spPr bwMode="auto">
          <a:xfrm>
            <a:off x="228600" y="4572000"/>
            <a:ext cx="7448550" cy="1211263"/>
          </a:xfrm>
          <a:prstGeom prst="rect">
            <a:avLst/>
          </a:prstGeom>
          <a:noFill/>
          <a:ln w="9525">
            <a:noFill/>
            <a:miter lim="800000"/>
            <a:headEnd/>
            <a:tailEnd/>
          </a:ln>
          <a:effectLst/>
        </p:spPr>
      </p:pic>
      <p:cxnSp>
        <p:nvCxnSpPr>
          <p:cNvPr id="6" name="Straight Connector 5"/>
          <p:cNvCxnSpPr/>
          <p:nvPr/>
        </p:nvCxnSpPr>
        <p:spPr>
          <a:xfrm>
            <a:off x="0" y="1141396"/>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a:t>Vacuum Cleaner Agent</a:t>
            </a:r>
          </a:p>
        </p:txBody>
      </p:sp>
      <p:pic>
        <p:nvPicPr>
          <p:cNvPr id="327684" name="Picture 4"/>
          <p:cNvPicPr>
            <a:picLocks noChangeAspect="1" noChangeArrowheads="1"/>
          </p:cNvPicPr>
          <p:nvPr/>
        </p:nvPicPr>
        <p:blipFill>
          <a:blip r:embed="rId2"/>
          <a:srcRect/>
          <a:stretch>
            <a:fillRect/>
          </a:stretch>
        </p:blipFill>
        <p:spPr bwMode="auto">
          <a:xfrm>
            <a:off x="619125" y="1219200"/>
            <a:ext cx="7905750" cy="5148263"/>
          </a:xfrm>
          <a:prstGeom prst="rect">
            <a:avLst/>
          </a:prstGeom>
          <a:noFill/>
          <a:ln w="9525">
            <a:noFill/>
            <a:miter lim="800000"/>
            <a:headEnd/>
            <a:tailEnd/>
          </a:ln>
          <a:effectLst/>
        </p:spPr>
      </p:pic>
      <p:cxnSp>
        <p:nvCxnSpPr>
          <p:cNvPr id="5" name="Straight Connector 4"/>
          <p:cNvCxnSpPr/>
          <p:nvPr/>
        </p:nvCxnSpPr>
        <p:spPr>
          <a:xfrm>
            <a:off x="0" y="106995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7650" cy="1143000"/>
          </a:xfrm>
        </p:spPr>
        <p:txBody>
          <a:bodyPr>
            <a:normAutofit/>
          </a:bodyPr>
          <a:lstStyle/>
          <a:p>
            <a:pPr>
              <a:defRPr/>
            </a:pPr>
            <a:r>
              <a:rPr lang="en-US" sz="4000" dirty="0" smtClean="0"/>
              <a:t>Structure of </a:t>
            </a:r>
            <a:r>
              <a:rPr lang="en-US" sz="4000" dirty="0" smtClean="0">
                <a:latin typeface="Times New Roman" pitchFamily="18" charset="0"/>
                <a:cs typeface="Times New Roman" pitchFamily="18" charset="0"/>
              </a:rPr>
              <a:t>AI </a:t>
            </a:r>
            <a:r>
              <a:rPr lang="en-US" sz="4000" dirty="0" smtClean="0"/>
              <a:t>Agents</a:t>
            </a:r>
            <a:endParaRPr lang="en-IN" sz="4000" dirty="0">
              <a:latin typeface="Times New Roman" pitchFamily="18" charset="0"/>
              <a:cs typeface="Times New Roman" pitchFamily="18" charset="0"/>
            </a:endParaRPr>
          </a:p>
        </p:txBody>
      </p:sp>
      <p:sp>
        <p:nvSpPr>
          <p:cNvPr id="5" name="Content Placeholder 4"/>
          <p:cNvSpPr>
            <a:spLocks noGrp="1"/>
          </p:cNvSpPr>
          <p:nvPr>
            <p:ph idx="1"/>
          </p:nvPr>
        </p:nvSpPr>
        <p:spPr>
          <a:xfrm>
            <a:off x="457200" y="1481328"/>
            <a:ext cx="8435280" cy="4525963"/>
          </a:xfrm>
        </p:spPr>
        <p:txBody>
          <a:bodyPr>
            <a:normAutofit/>
          </a:bodyPr>
          <a:lstStyle/>
          <a:p>
            <a:r>
              <a:rPr lang="en-US" dirty="0" smtClean="0"/>
              <a:t>The job of AI is to design an </a:t>
            </a:r>
            <a:r>
              <a:rPr lang="en-US" b="1" dirty="0" smtClean="0"/>
              <a:t>agent program </a:t>
            </a:r>
            <a:r>
              <a:rPr lang="en-US" dirty="0" smtClean="0"/>
              <a:t>that</a:t>
            </a:r>
            <a:r>
              <a:rPr lang="en-US" b="1" dirty="0" smtClean="0"/>
              <a:t> </a:t>
            </a:r>
            <a:r>
              <a:rPr lang="en-US" dirty="0" smtClean="0"/>
              <a:t>implements</a:t>
            </a:r>
            <a:r>
              <a:rPr lang="en-US" b="1" dirty="0" smtClean="0"/>
              <a:t> </a:t>
            </a:r>
            <a:r>
              <a:rPr lang="en-US" dirty="0" smtClean="0"/>
              <a:t>the</a:t>
            </a:r>
            <a:r>
              <a:rPr lang="en-US" b="1" dirty="0" smtClean="0"/>
              <a:t> agent function—</a:t>
            </a:r>
          </a:p>
          <a:p>
            <a:pPr>
              <a:buNone/>
            </a:pPr>
            <a:r>
              <a:rPr lang="en-US" dirty="0" smtClean="0"/>
              <a:t>     </a:t>
            </a:r>
            <a:r>
              <a:rPr lang="en-US" dirty="0" smtClean="0">
                <a:solidFill>
                  <a:srgbClr val="FF0000"/>
                </a:solidFill>
              </a:rPr>
              <a:t>(</a:t>
            </a:r>
            <a:r>
              <a:rPr lang="en-US" dirty="0" err="1" smtClean="0">
                <a:solidFill>
                  <a:srgbClr val="FF0000"/>
                </a:solidFill>
              </a:rPr>
              <a:t>ie</a:t>
            </a:r>
            <a:r>
              <a:rPr lang="en-US" dirty="0" smtClean="0">
                <a:solidFill>
                  <a:srgbClr val="FF0000"/>
                </a:solidFill>
              </a:rPr>
              <a:t>., the mapping from percepts to</a:t>
            </a:r>
            <a:r>
              <a:rPr lang="en-US" dirty="0" smtClean="0">
                <a:solidFill>
                  <a:srgbClr val="FF0000"/>
                </a:solidFill>
                <a:sym typeface="Wingdings" pitchFamily="2" charset="2"/>
              </a:rPr>
              <a:t></a:t>
            </a:r>
            <a:r>
              <a:rPr lang="en-US" dirty="0" smtClean="0">
                <a:solidFill>
                  <a:srgbClr val="FF0000"/>
                </a:solidFill>
              </a:rPr>
              <a:t> actions)</a:t>
            </a:r>
          </a:p>
          <a:p>
            <a:pPr>
              <a:buNone/>
            </a:pPr>
            <a:endParaRPr lang="en-US" dirty="0" smtClean="0">
              <a:solidFill>
                <a:srgbClr val="FF0000"/>
              </a:solidFill>
            </a:endParaRPr>
          </a:p>
          <a:p>
            <a:r>
              <a:rPr lang="en-US" dirty="0" smtClean="0"/>
              <a:t>We assume this program will run on some sort of </a:t>
            </a:r>
            <a:r>
              <a:rPr lang="en-US" b="1" dirty="0" smtClean="0"/>
              <a:t>ARCHITECTURE</a:t>
            </a:r>
            <a:r>
              <a:rPr lang="en-US" dirty="0" smtClean="0"/>
              <a:t> computing device with physical </a:t>
            </a:r>
            <a:r>
              <a:rPr lang="en-US" b="1" dirty="0" smtClean="0">
                <a:solidFill>
                  <a:srgbClr val="FF0000"/>
                </a:solidFill>
              </a:rPr>
              <a:t>sensors</a:t>
            </a:r>
            <a:r>
              <a:rPr lang="en-US" dirty="0" smtClean="0"/>
              <a:t> and </a:t>
            </a:r>
            <a:r>
              <a:rPr lang="en-US" b="1" dirty="0" smtClean="0">
                <a:solidFill>
                  <a:srgbClr val="FF0000"/>
                </a:solidFill>
              </a:rPr>
              <a:t>actuators</a:t>
            </a:r>
            <a:r>
              <a:rPr lang="en-US" dirty="0" smtClean="0"/>
              <a:t>—we call this the </a:t>
            </a:r>
            <a:r>
              <a:rPr lang="en-US" b="1" dirty="0" smtClean="0"/>
              <a:t>architecture:</a:t>
            </a:r>
          </a:p>
          <a:p>
            <a:pPr>
              <a:buNone/>
            </a:pPr>
            <a:endParaRPr lang="en-US" b="1" dirty="0" smtClean="0"/>
          </a:p>
          <a:p>
            <a:pPr>
              <a:buNone/>
            </a:pPr>
            <a:r>
              <a:rPr lang="en-US" b="1" i="1" dirty="0" smtClean="0"/>
              <a:t>       agent = architecture + program </a:t>
            </a:r>
            <a:endParaRPr lang="en-US" b="1" dirty="0"/>
          </a:p>
        </p:txBody>
      </p:sp>
      <p:cxnSp>
        <p:nvCxnSpPr>
          <p:cNvPr id="7" name="Straight Connector 6"/>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74638"/>
            <a:ext cx="8577292" cy="1143000"/>
          </a:xfrm>
        </p:spPr>
        <p:txBody>
          <a:bodyPr>
            <a:normAutofit/>
          </a:bodyPr>
          <a:lstStyle/>
          <a:p>
            <a:pPr>
              <a:defRPr/>
            </a:pPr>
            <a:r>
              <a:rPr lang="en-US" sz="3200" dirty="0" smtClean="0"/>
              <a:t>In other Words… Structure of </a:t>
            </a:r>
            <a:r>
              <a:rPr lang="en-US" sz="3200" dirty="0" smtClean="0">
                <a:latin typeface="Times New Roman" pitchFamily="18" charset="0"/>
                <a:cs typeface="Times New Roman" pitchFamily="18" charset="0"/>
              </a:rPr>
              <a:t>AI </a:t>
            </a:r>
            <a:r>
              <a:rPr lang="en-US" sz="3200" dirty="0" smtClean="0"/>
              <a:t>Agents</a:t>
            </a:r>
            <a:endParaRPr lang="en-IN" sz="3200"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endParaRPr lang="en-US"/>
          </a:p>
        </p:txBody>
      </p:sp>
      <p:pic>
        <p:nvPicPr>
          <p:cNvPr id="150530" name="Picture 2"/>
          <p:cNvPicPr>
            <a:picLocks noChangeAspect="1" noChangeArrowheads="1"/>
          </p:cNvPicPr>
          <p:nvPr/>
        </p:nvPicPr>
        <p:blipFill>
          <a:blip r:embed="rId2"/>
          <a:srcRect/>
          <a:stretch>
            <a:fillRect/>
          </a:stretch>
        </p:blipFill>
        <p:spPr bwMode="auto">
          <a:xfrm>
            <a:off x="428596" y="1357298"/>
            <a:ext cx="8510589" cy="4714908"/>
          </a:xfrm>
          <a:prstGeom prst="rect">
            <a:avLst/>
          </a:prstGeom>
          <a:noFill/>
          <a:ln w="9525">
            <a:noFill/>
            <a:miter lim="800000"/>
            <a:headEnd/>
            <a:tailEnd/>
          </a:ln>
          <a:effectLst/>
        </p:spPr>
      </p:pic>
      <p:cxnSp>
        <p:nvCxnSpPr>
          <p:cNvPr id="7" name="Straight Connector 6"/>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7650" cy="1011222"/>
          </a:xfrm>
        </p:spPr>
        <p:txBody>
          <a:bodyPr>
            <a:normAutofit/>
          </a:bodyPr>
          <a:lstStyle/>
          <a:p>
            <a:pPr>
              <a:defRPr/>
            </a:pPr>
            <a:r>
              <a:rPr lang="en-US" sz="4000" dirty="0" smtClean="0"/>
              <a:t>Structure of </a:t>
            </a:r>
            <a:r>
              <a:rPr lang="en-US" sz="4000" dirty="0" smtClean="0">
                <a:latin typeface="Times New Roman" pitchFamily="18" charset="0"/>
                <a:cs typeface="Times New Roman" pitchFamily="18" charset="0"/>
              </a:rPr>
              <a:t>AI </a:t>
            </a:r>
            <a:r>
              <a:rPr lang="en-US" sz="4000" dirty="0" smtClean="0"/>
              <a:t>Agents</a:t>
            </a:r>
            <a:endParaRPr lang="en-IN" sz="4000" dirty="0">
              <a:latin typeface="Times New Roman" pitchFamily="18" charset="0"/>
              <a:cs typeface="Times New Roman" pitchFamily="18" charset="0"/>
            </a:endParaRPr>
          </a:p>
        </p:txBody>
      </p:sp>
      <p:sp>
        <p:nvSpPr>
          <p:cNvPr id="5" name="Content Placeholder 4"/>
          <p:cNvSpPr>
            <a:spLocks noGrp="1"/>
          </p:cNvSpPr>
          <p:nvPr>
            <p:ph idx="1"/>
          </p:nvPr>
        </p:nvSpPr>
        <p:spPr>
          <a:xfrm>
            <a:off x="357158" y="1285860"/>
            <a:ext cx="8429684" cy="5500702"/>
          </a:xfrm>
        </p:spPr>
        <p:txBody>
          <a:bodyPr>
            <a:normAutofit fontScale="92500" lnSpcReduction="10000"/>
          </a:bodyPr>
          <a:lstStyle/>
          <a:p>
            <a:pPr marL="87313" indent="22225">
              <a:buNone/>
            </a:pPr>
            <a:r>
              <a:rPr lang="en-US" dirty="0" smtClean="0"/>
              <a:t>Following are the main three terms involved in the structure of an AI agent: </a:t>
            </a:r>
          </a:p>
          <a:p>
            <a:endParaRPr lang="en-US" dirty="0" smtClean="0"/>
          </a:p>
          <a:p>
            <a:pPr>
              <a:lnSpc>
                <a:spcPct val="120000"/>
              </a:lnSpc>
            </a:pPr>
            <a:r>
              <a:rPr lang="en-US" b="1" dirty="0" smtClean="0"/>
              <a:t>Architecture:</a:t>
            </a:r>
            <a:r>
              <a:rPr lang="en-US" dirty="0" smtClean="0"/>
              <a:t>  Architecture is </a:t>
            </a:r>
            <a:r>
              <a:rPr lang="en-US" b="1" dirty="0" smtClean="0"/>
              <a:t>machinery</a:t>
            </a:r>
            <a:r>
              <a:rPr lang="en-US" dirty="0" smtClean="0"/>
              <a:t> that an AI </a:t>
            </a:r>
            <a:r>
              <a:rPr lang="en-US" b="1" dirty="0" smtClean="0"/>
              <a:t>agent</a:t>
            </a:r>
            <a:r>
              <a:rPr lang="en-US" dirty="0" smtClean="0"/>
              <a:t> executes on.</a:t>
            </a:r>
          </a:p>
          <a:p>
            <a:pPr>
              <a:lnSpc>
                <a:spcPct val="120000"/>
              </a:lnSpc>
            </a:pPr>
            <a:r>
              <a:rPr lang="en-US" b="1" dirty="0" smtClean="0"/>
              <a:t>Agent Function: </a:t>
            </a:r>
            <a:r>
              <a:rPr lang="en-US" dirty="0" smtClean="0"/>
              <a:t> Agent </a:t>
            </a:r>
            <a:r>
              <a:rPr lang="en-US" b="1" dirty="0" smtClean="0">
                <a:solidFill>
                  <a:srgbClr val="FF0000"/>
                </a:solidFill>
              </a:rPr>
              <a:t>function</a:t>
            </a:r>
            <a:r>
              <a:rPr lang="en-US" dirty="0" smtClean="0"/>
              <a:t> is used to </a:t>
            </a:r>
            <a:r>
              <a:rPr lang="en-US" b="1" dirty="0" smtClean="0">
                <a:solidFill>
                  <a:srgbClr val="FF0000"/>
                </a:solidFill>
              </a:rPr>
              <a:t>map</a:t>
            </a:r>
            <a:r>
              <a:rPr lang="en-US" dirty="0" smtClean="0"/>
              <a:t> a </a:t>
            </a:r>
            <a:r>
              <a:rPr lang="en-US" b="1" dirty="0" smtClean="0">
                <a:solidFill>
                  <a:srgbClr val="FF0000"/>
                </a:solidFill>
              </a:rPr>
              <a:t>percept</a:t>
            </a:r>
            <a:r>
              <a:rPr lang="en-US" dirty="0" smtClean="0"/>
              <a:t> (P*) to an </a:t>
            </a:r>
            <a:r>
              <a:rPr lang="en-US" b="1" dirty="0" smtClean="0">
                <a:solidFill>
                  <a:srgbClr val="FF0000"/>
                </a:solidFill>
              </a:rPr>
              <a:t>action</a:t>
            </a:r>
            <a:r>
              <a:rPr lang="en-US" dirty="0" smtClean="0"/>
              <a:t> (A). </a:t>
            </a:r>
          </a:p>
          <a:p>
            <a:pPr>
              <a:lnSpc>
                <a:spcPct val="120000"/>
              </a:lnSpc>
              <a:buNone/>
            </a:pPr>
            <a:r>
              <a:rPr lang="en-US" dirty="0" smtClean="0"/>
              <a:t>                   f : P* → A </a:t>
            </a:r>
          </a:p>
          <a:p>
            <a:pPr>
              <a:lnSpc>
                <a:spcPct val="120000"/>
              </a:lnSpc>
            </a:pPr>
            <a:r>
              <a:rPr lang="en-US" b="1" dirty="0" smtClean="0"/>
              <a:t>Agent program:</a:t>
            </a:r>
            <a:r>
              <a:rPr lang="en-US" dirty="0" smtClean="0"/>
              <a:t>   Agent </a:t>
            </a:r>
            <a:r>
              <a:rPr lang="en-US" b="1" dirty="0" smtClean="0"/>
              <a:t>program</a:t>
            </a:r>
            <a:r>
              <a:rPr lang="en-US" dirty="0" smtClean="0"/>
              <a:t> is an   </a:t>
            </a:r>
          </a:p>
          <a:p>
            <a:pPr>
              <a:lnSpc>
                <a:spcPct val="120000"/>
              </a:lnSpc>
              <a:buNone/>
            </a:pPr>
            <a:r>
              <a:rPr lang="en-US" b="1" dirty="0" smtClean="0"/>
              <a:t>                              implementation</a:t>
            </a:r>
            <a:r>
              <a:rPr lang="en-US" dirty="0" smtClean="0"/>
              <a:t> of agent </a:t>
            </a:r>
            <a:r>
              <a:rPr lang="en-US" b="1" dirty="0" smtClean="0"/>
              <a:t>function</a:t>
            </a:r>
            <a:r>
              <a:rPr lang="en-US" dirty="0" smtClean="0"/>
              <a:t>. </a:t>
            </a:r>
          </a:p>
          <a:p>
            <a:pPr>
              <a:lnSpc>
                <a:spcPct val="120000"/>
              </a:lnSpc>
            </a:pPr>
            <a:r>
              <a:rPr lang="en-US" dirty="0" smtClean="0"/>
              <a:t>An agent program executes on the </a:t>
            </a:r>
            <a:r>
              <a:rPr lang="en-US" b="1" dirty="0" smtClean="0"/>
              <a:t>physical</a:t>
            </a:r>
            <a:r>
              <a:rPr lang="en-US" dirty="0" smtClean="0"/>
              <a:t> </a:t>
            </a:r>
            <a:r>
              <a:rPr lang="en-US" b="1" dirty="0" smtClean="0"/>
              <a:t>architecture</a:t>
            </a:r>
            <a:r>
              <a:rPr lang="en-US" dirty="0" smtClean="0"/>
              <a:t> to produce function f.</a:t>
            </a:r>
            <a:endParaRPr lang="en-US" dirty="0"/>
          </a:p>
        </p:txBody>
      </p:sp>
      <p:cxnSp>
        <p:nvCxnSpPr>
          <p:cNvPr id="7" name="Straight Connector 6"/>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867650" cy="1011222"/>
          </a:xfrm>
        </p:spPr>
        <p:txBody>
          <a:bodyPr>
            <a:normAutofit/>
          </a:bodyPr>
          <a:lstStyle/>
          <a:p>
            <a:pPr>
              <a:defRPr/>
            </a:pPr>
            <a:r>
              <a:rPr lang="en-US" sz="4000" dirty="0" smtClean="0"/>
              <a:t>Structure of </a:t>
            </a:r>
            <a:r>
              <a:rPr lang="en-US" sz="4000" dirty="0" smtClean="0">
                <a:latin typeface="Times New Roman" pitchFamily="18" charset="0"/>
                <a:cs typeface="Times New Roman" pitchFamily="18" charset="0"/>
              </a:rPr>
              <a:t>AI </a:t>
            </a:r>
            <a:r>
              <a:rPr lang="en-US" sz="4000" dirty="0" smtClean="0"/>
              <a:t>Agents</a:t>
            </a:r>
            <a:endParaRPr lang="en-IN" sz="4000" dirty="0">
              <a:latin typeface="Times New Roman" pitchFamily="18" charset="0"/>
              <a:cs typeface="Times New Roman" pitchFamily="18" charset="0"/>
            </a:endParaRPr>
          </a:p>
        </p:txBody>
      </p:sp>
      <p:sp>
        <p:nvSpPr>
          <p:cNvPr id="5" name="Content Placeholder 4"/>
          <p:cNvSpPr>
            <a:spLocks noGrp="1"/>
          </p:cNvSpPr>
          <p:nvPr>
            <p:ph idx="1"/>
          </p:nvPr>
        </p:nvSpPr>
        <p:spPr>
          <a:xfrm>
            <a:off x="357158" y="1285860"/>
            <a:ext cx="8429684" cy="5500702"/>
          </a:xfrm>
        </p:spPr>
        <p:txBody>
          <a:bodyPr>
            <a:normAutofit/>
          </a:bodyPr>
          <a:lstStyle/>
          <a:p>
            <a:pPr>
              <a:spcBef>
                <a:spcPts val="600"/>
              </a:spcBef>
            </a:pPr>
            <a:r>
              <a:rPr lang="en-US" dirty="0" smtClean="0"/>
              <a:t> </a:t>
            </a:r>
            <a:r>
              <a:rPr lang="en-US" dirty="0" smtClean="0">
                <a:solidFill>
                  <a:srgbClr val="002060"/>
                </a:solidFill>
              </a:rPr>
              <a:t>Obviously, the program we choose has to be one that is appropriate for the architecture. </a:t>
            </a:r>
          </a:p>
          <a:p>
            <a:pPr>
              <a:spcBef>
                <a:spcPts val="600"/>
              </a:spcBef>
            </a:pPr>
            <a:r>
              <a:rPr lang="en-US" dirty="0" smtClean="0"/>
              <a:t>If the program is going to recommend actions like </a:t>
            </a:r>
            <a:r>
              <a:rPr lang="en-US" i="1" dirty="0" smtClean="0">
                <a:solidFill>
                  <a:srgbClr val="FF0000"/>
                </a:solidFill>
              </a:rPr>
              <a:t>Walk</a:t>
            </a:r>
            <a:r>
              <a:rPr lang="en-US" i="1" dirty="0" smtClean="0"/>
              <a:t>, the architecture had better have </a:t>
            </a:r>
            <a:r>
              <a:rPr lang="en-US" i="1" dirty="0" smtClean="0">
                <a:solidFill>
                  <a:srgbClr val="FF0000"/>
                </a:solidFill>
              </a:rPr>
              <a:t>legs</a:t>
            </a:r>
            <a:r>
              <a:rPr lang="en-US" i="1" dirty="0" smtClean="0"/>
              <a:t>. </a:t>
            </a:r>
          </a:p>
          <a:p>
            <a:pPr>
              <a:spcBef>
                <a:spcPts val="600"/>
              </a:spcBef>
            </a:pPr>
            <a:r>
              <a:rPr lang="en-US" i="1" dirty="0" smtClean="0"/>
              <a:t>The </a:t>
            </a:r>
            <a:r>
              <a:rPr lang="en-US" dirty="0" smtClean="0"/>
              <a:t>architecture might be just an ordinary PC, or it might be a </a:t>
            </a:r>
            <a:r>
              <a:rPr lang="en-US" dirty="0" smtClean="0">
                <a:solidFill>
                  <a:srgbClr val="FF0000"/>
                </a:solidFill>
              </a:rPr>
              <a:t>robotic car </a:t>
            </a:r>
            <a:r>
              <a:rPr lang="en-US" dirty="0" smtClean="0"/>
              <a:t>with several onboard </a:t>
            </a:r>
            <a:r>
              <a:rPr lang="en-US" dirty="0" smtClean="0">
                <a:solidFill>
                  <a:srgbClr val="FF0000"/>
                </a:solidFill>
              </a:rPr>
              <a:t>computers, cameras</a:t>
            </a:r>
            <a:r>
              <a:rPr lang="en-US" dirty="0" smtClean="0"/>
              <a:t>, and other </a:t>
            </a:r>
            <a:r>
              <a:rPr lang="en-US" dirty="0" smtClean="0">
                <a:solidFill>
                  <a:srgbClr val="FF0000"/>
                </a:solidFill>
              </a:rPr>
              <a:t>sensors</a:t>
            </a:r>
            <a:r>
              <a:rPr lang="en-US" dirty="0" smtClean="0"/>
              <a:t>. </a:t>
            </a:r>
          </a:p>
          <a:p>
            <a:pPr>
              <a:spcBef>
                <a:spcPts val="600"/>
              </a:spcBef>
            </a:pPr>
            <a:r>
              <a:rPr lang="en-US" dirty="0" smtClean="0"/>
              <a:t>In general, the architecture makes the </a:t>
            </a:r>
            <a:r>
              <a:rPr lang="en-US" b="1" dirty="0" smtClean="0"/>
              <a:t>percepts</a:t>
            </a:r>
            <a:r>
              <a:rPr lang="en-US" dirty="0" smtClean="0"/>
              <a:t> from the </a:t>
            </a:r>
            <a:r>
              <a:rPr lang="en-US" b="1" dirty="0" smtClean="0"/>
              <a:t>sensors</a:t>
            </a:r>
            <a:r>
              <a:rPr lang="en-US" dirty="0" smtClean="0"/>
              <a:t> available to the program, runs the program, and feeds the program’s action choices to the </a:t>
            </a:r>
            <a:r>
              <a:rPr lang="en-US" b="1" dirty="0" smtClean="0"/>
              <a:t>actuators</a:t>
            </a:r>
            <a:r>
              <a:rPr lang="en-US" dirty="0" smtClean="0"/>
              <a:t> as they are generated.</a:t>
            </a:r>
            <a:endParaRPr lang="en-US" dirty="0"/>
          </a:p>
        </p:txBody>
      </p:sp>
      <p:cxnSp>
        <p:nvCxnSpPr>
          <p:cNvPr id="7" name="Straight Connector 6"/>
          <p:cNvCxnSpPr/>
          <p:nvPr/>
        </p:nvCxnSpPr>
        <p:spPr>
          <a:xfrm>
            <a:off x="0" y="1212834"/>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1752" y="71414"/>
            <a:ext cx="8534400" cy="700070"/>
          </a:xfrm>
        </p:spPr>
        <p:txBody>
          <a:bodyPr/>
          <a:lstStyle/>
          <a:p>
            <a:r>
              <a:rPr lang="en-US" b="1" dirty="0" smtClean="0">
                <a:solidFill>
                  <a:srgbClr val="002060"/>
                </a:solidFill>
              </a:rPr>
              <a:t>Types of  AI Agents </a:t>
            </a:r>
          </a:p>
        </p:txBody>
      </p:sp>
      <p:graphicFrame>
        <p:nvGraphicFramePr>
          <p:cNvPr id="6" name="Content Placeholder 5"/>
          <p:cNvGraphicFramePr>
            <a:graphicFrameLocks noGrp="1"/>
          </p:cNvGraphicFramePr>
          <p:nvPr>
            <p:ph sz="quarter" idx="1"/>
          </p:nvPr>
        </p:nvGraphicFramePr>
        <p:xfrm>
          <a:off x="71406" y="785794"/>
          <a:ext cx="9001156" cy="5770880"/>
        </p:xfrm>
        <a:graphic>
          <a:graphicData uri="http://schemas.openxmlformats.org/drawingml/2006/table">
            <a:tbl>
              <a:tblPr firstRow="1" bandRow="1">
                <a:tableStyleId>{5C22544A-7EE6-4342-B048-85BDC9FD1C3A}</a:tableStyleId>
              </a:tblPr>
              <a:tblGrid>
                <a:gridCol w="2428892"/>
                <a:gridCol w="6572264"/>
              </a:tblGrid>
              <a:tr h="370840">
                <a:tc>
                  <a:txBody>
                    <a:bodyPr/>
                    <a:lstStyle/>
                    <a:p>
                      <a:r>
                        <a:rPr lang="en-US" dirty="0" smtClean="0"/>
                        <a:t>Types of  AI Agent</a:t>
                      </a:r>
                      <a:endParaRPr lang="en-US" dirty="0"/>
                    </a:p>
                  </a:txBody>
                  <a:tcPr/>
                </a:tc>
                <a:tc>
                  <a:txBody>
                    <a:bodyPr/>
                    <a:lstStyle/>
                    <a:p>
                      <a:r>
                        <a:rPr lang="en-IN" dirty="0" smtClean="0"/>
                        <a:t> Agent Working Process</a:t>
                      </a:r>
                      <a:endParaRPr lang="en-US" dirty="0"/>
                    </a:p>
                  </a:txBody>
                  <a:tcPr/>
                </a:tc>
              </a:tr>
              <a:tr h="370840">
                <a:tc>
                  <a:txBody>
                    <a:bodyPr/>
                    <a:lstStyle/>
                    <a:p>
                      <a:r>
                        <a:rPr kumimoji="0" lang="en-US" sz="1800" kern="1200" baseline="0" dirty="0" smtClean="0">
                          <a:solidFill>
                            <a:schemeClr val="dk1"/>
                          </a:solidFill>
                          <a:latin typeface="+mn-lt"/>
                          <a:ea typeface="+mn-ea"/>
                          <a:cs typeface="+mn-cs"/>
                        </a:rPr>
                        <a:t>State-based Agent or </a:t>
                      </a:r>
                      <a:r>
                        <a:rPr kumimoji="0" lang="en-US" sz="1800" b="1" kern="1200" baseline="0" dirty="0" smtClean="0">
                          <a:solidFill>
                            <a:schemeClr val="dk1"/>
                          </a:solidFill>
                          <a:latin typeface="+mn-lt"/>
                          <a:ea typeface="+mn-ea"/>
                          <a:cs typeface="+mn-cs"/>
                        </a:rPr>
                        <a:t>model-based reflex agent </a:t>
                      </a:r>
                      <a:endParaRPr lang="en-US" b="1" dirty="0"/>
                    </a:p>
                  </a:txBody>
                  <a:tcPr/>
                </a:tc>
                <a:tc>
                  <a:txBody>
                    <a:bodyPr/>
                    <a:lstStyle/>
                    <a:p>
                      <a:pPr marL="174625" indent="-174625">
                        <a:buFont typeface="Wingdings" pitchFamily="2" charset="2"/>
                        <a:buChar char="ü"/>
                      </a:pPr>
                      <a:r>
                        <a:rPr kumimoji="0" lang="en-US" sz="1800" kern="1200" baseline="0" dirty="0" smtClean="0">
                          <a:solidFill>
                            <a:schemeClr val="dk1"/>
                          </a:solidFill>
                          <a:latin typeface="+mn-lt"/>
                          <a:ea typeface="+mn-ea"/>
                          <a:cs typeface="+mn-cs"/>
                        </a:rPr>
                        <a:t>information comes from </a:t>
                      </a:r>
                      <a:r>
                        <a:rPr kumimoji="0" lang="en-US" sz="1800" b="1" kern="1200" baseline="0" dirty="0" smtClean="0">
                          <a:solidFill>
                            <a:schemeClr val="dk1"/>
                          </a:solidFill>
                          <a:latin typeface="+mn-lt"/>
                          <a:ea typeface="+mn-ea"/>
                          <a:cs typeface="+mn-cs"/>
                        </a:rPr>
                        <a:t>sensors - percepts </a:t>
                      </a:r>
                    </a:p>
                    <a:p>
                      <a:pPr marL="174625" indent="-174625">
                        <a:buFont typeface="Wingdings" pitchFamily="2" charset="2"/>
                        <a:buChar char="ü"/>
                      </a:pPr>
                      <a:r>
                        <a:rPr kumimoji="0" lang="en-US" sz="1800" kern="1200" baseline="0" dirty="0" smtClean="0">
                          <a:solidFill>
                            <a:schemeClr val="dk1"/>
                          </a:solidFill>
                          <a:latin typeface="+mn-lt"/>
                          <a:ea typeface="+mn-ea"/>
                          <a:cs typeface="+mn-cs"/>
                        </a:rPr>
                        <a:t>based on this, the agent changes the current </a:t>
                      </a:r>
                      <a:r>
                        <a:rPr kumimoji="0" lang="en-US" sz="1800" b="1" kern="1200" baseline="0" dirty="0" smtClean="0">
                          <a:solidFill>
                            <a:schemeClr val="dk1"/>
                          </a:solidFill>
                          <a:latin typeface="+mn-lt"/>
                          <a:ea typeface="+mn-ea"/>
                          <a:cs typeface="+mn-cs"/>
                        </a:rPr>
                        <a:t>state of the world </a:t>
                      </a:r>
                    </a:p>
                    <a:p>
                      <a:pPr marL="174625" indent="-174625">
                        <a:buFont typeface="Wingdings" pitchFamily="2" charset="2"/>
                        <a:buChar char="ü"/>
                      </a:pPr>
                      <a:r>
                        <a:rPr kumimoji="0" lang="en-US" sz="1800" kern="1200" baseline="0" dirty="0" smtClean="0">
                          <a:solidFill>
                            <a:schemeClr val="dk1"/>
                          </a:solidFill>
                          <a:latin typeface="+mn-lt"/>
                          <a:ea typeface="+mn-ea"/>
                          <a:cs typeface="+mn-cs"/>
                        </a:rPr>
                        <a:t>based on </a:t>
                      </a:r>
                      <a:r>
                        <a:rPr kumimoji="0" lang="en-US" sz="1800" b="1" kern="1200" baseline="0" dirty="0" smtClean="0">
                          <a:solidFill>
                            <a:schemeClr val="dk1"/>
                          </a:solidFill>
                          <a:latin typeface="+mn-lt"/>
                          <a:ea typeface="+mn-ea"/>
                          <a:cs typeface="+mn-cs"/>
                        </a:rPr>
                        <a:t>state of the world and knowledge (memory), it triggers actions through the effectors </a:t>
                      </a:r>
                    </a:p>
                  </a:txBody>
                  <a:tcPr/>
                </a:tc>
              </a:tr>
              <a:tr h="370840">
                <a:tc>
                  <a:txBody>
                    <a:bodyPr/>
                    <a:lstStyle/>
                    <a:p>
                      <a:r>
                        <a:rPr kumimoji="0" lang="en-US" sz="1800" b="1" kern="1200" baseline="0" dirty="0" smtClean="0">
                          <a:solidFill>
                            <a:srgbClr val="FF0000"/>
                          </a:solidFill>
                          <a:latin typeface="+mn-lt"/>
                          <a:ea typeface="+mn-ea"/>
                          <a:cs typeface="+mn-cs"/>
                        </a:rPr>
                        <a:t>Goal-based Agent </a:t>
                      </a:r>
                      <a:endParaRPr lang="en-US" b="1" dirty="0">
                        <a:solidFill>
                          <a:srgbClr val="FF0000"/>
                        </a:solidFill>
                      </a:endParaRPr>
                    </a:p>
                  </a:txBody>
                  <a:tcPr/>
                </a:tc>
                <a:tc>
                  <a:txBody>
                    <a:bodyPr/>
                    <a:lstStyle/>
                    <a:p>
                      <a:r>
                        <a:rPr lang="en-IN" b="1" dirty="0" smtClean="0">
                          <a:solidFill>
                            <a:srgbClr val="FF0000"/>
                          </a:solidFill>
                        </a:rPr>
                        <a:t>See Next Slide</a:t>
                      </a:r>
                      <a:endParaRPr lang="en-US" b="1" dirty="0">
                        <a:solidFill>
                          <a:srgbClr val="FF0000"/>
                        </a:solidFill>
                      </a:endParaRPr>
                    </a:p>
                  </a:txBody>
                  <a:tcPr/>
                </a:tc>
              </a:tr>
              <a:tr h="370840">
                <a:tc>
                  <a:txBody>
                    <a:bodyPr/>
                    <a:lstStyle/>
                    <a:p>
                      <a:r>
                        <a:rPr kumimoji="0" lang="en-US" sz="1800" kern="1200" baseline="0" dirty="0" smtClean="0">
                          <a:solidFill>
                            <a:schemeClr val="dk1"/>
                          </a:solidFill>
                          <a:latin typeface="+mn-lt"/>
                          <a:ea typeface="+mn-ea"/>
                          <a:cs typeface="+mn-cs"/>
                        </a:rPr>
                        <a:t>Utility-based Agent </a:t>
                      </a:r>
                      <a:endParaRPr lang="en-US" dirty="0"/>
                    </a:p>
                  </a:txBody>
                  <a:tcPr/>
                </a:tc>
                <a:tc>
                  <a:txBody>
                    <a:bodyPr/>
                    <a:lstStyle/>
                    <a:p>
                      <a:r>
                        <a:rPr kumimoji="0" lang="en-US" sz="1800" kern="1200" baseline="0" dirty="0" smtClean="0">
                          <a:solidFill>
                            <a:schemeClr val="dk1"/>
                          </a:solidFill>
                          <a:latin typeface="+mn-lt"/>
                          <a:ea typeface="+mn-ea"/>
                          <a:cs typeface="+mn-cs"/>
                        </a:rPr>
                        <a:t>Utility based agents provides a more general agent framework. In case that the agent has multiple goals, this framework can accommodate different preferences for the different goals. </a:t>
                      </a:r>
                    </a:p>
                    <a:p>
                      <a:r>
                        <a:rPr kumimoji="0" lang="en-US" sz="1800" kern="1200" baseline="0" dirty="0" smtClean="0">
                          <a:solidFill>
                            <a:schemeClr val="dk1"/>
                          </a:solidFill>
                          <a:latin typeface="+mn-lt"/>
                          <a:ea typeface="+mn-ea"/>
                          <a:cs typeface="+mn-cs"/>
                        </a:rPr>
                        <a:t>Such systems are characterized by a utility function that maps a state or a sequence of states to a real valued utility. The agent acts so as to maximize expected utility </a:t>
                      </a:r>
                      <a:endParaRPr lang="en-US" dirty="0"/>
                    </a:p>
                  </a:txBody>
                  <a:tcPr/>
                </a:tc>
              </a:tr>
              <a:tr h="370840">
                <a:tc>
                  <a:txBody>
                    <a:bodyPr/>
                    <a:lstStyle/>
                    <a:p>
                      <a:r>
                        <a:rPr lang="en-US" dirty="0" smtClean="0"/>
                        <a:t>Simple reflex agents</a:t>
                      </a:r>
                      <a:endParaRPr lang="en-US" dirty="0"/>
                    </a:p>
                  </a:txBody>
                  <a:tcPr/>
                </a:tc>
                <a:tc>
                  <a:txBody>
                    <a:bodyPr/>
                    <a:lstStyle/>
                    <a:p>
                      <a:r>
                        <a:rPr lang="en-US" dirty="0" smtClean="0"/>
                        <a:t>Select actions on the basis of current percept only</a:t>
                      </a:r>
                    </a:p>
                    <a:p>
                      <a:r>
                        <a:rPr lang="en-US" b="1" dirty="0" smtClean="0"/>
                        <a:t>Condition-action rule: </a:t>
                      </a:r>
                      <a:r>
                        <a:rPr lang="en-US" dirty="0" smtClean="0"/>
                        <a:t>if car-in-front-is-braking then initiate-braking </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smtClean="0">
                          <a:solidFill>
                            <a:schemeClr val="dk1"/>
                          </a:solidFill>
                          <a:latin typeface="+mn-lt"/>
                          <a:ea typeface="+mn-ea"/>
                          <a:cs typeface="+mn-cs"/>
                        </a:rPr>
                        <a:t>Learning Agent </a:t>
                      </a:r>
                    </a:p>
                    <a:p>
                      <a:endParaRPr lang="en-US" dirty="0"/>
                    </a:p>
                  </a:txBody>
                  <a:tcPr/>
                </a:tc>
                <a:tc>
                  <a:txBody>
                    <a:bodyPr/>
                    <a:lstStyle/>
                    <a:p>
                      <a:r>
                        <a:rPr kumimoji="0" lang="en-US" sz="1800" kern="1200" baseline="0" dirty="0" smtClean="0">
                          <a:solidFill>
                            <a:schemeClr val="dk1"/>
                          </a:solidFill>
                          <a:latin typeface="+mn-lt"/>
                          <a:ea typeface="+mn-ea"/>
                          <a:cs typeface="+mn-cs"/>
                        </a:rPr>
                        <a:t>Learning allows an agent to operate in initially </a:t>
                      </a:r>
                      <a:r>
                        <a:rPr kumimoji="0" lang="en-US" sz="1800" b="1" kern="1200" baseline="0" dirty="0" smtClean="0">
                          <a:solidFill>
                            <a:schemeClr val="dk1"/>
                          </a:solidFill>
                          <a:latin typeface="+mn-lt"/>
                          <a:ea typeface="+mn-ea"/>
                          <a:cs typeface="+mn-cs"/>
                        </a:rPr>
                        <a:t>unknown</a:t>
                      </a:r>
                      <a:r>
                        <a:rPr kumimoji="0" lang="en-US" sz="1800" kern="1200" baseline="0" dirty="0" smtClean="0">
                          <a:solidFill>
                            <a:schemeClr val="dk1"/>
                          </a:solidFill>
                          <a:latin typeface="+mn-lt"/>
                          <a:ea typeface="+mn-ea"/>
                          <a:cs typeface="+mn-cs"/>
                        </a:rPr>
                        <a:t> environments. The learning element modifies the performance element. Learning is required for true autonomy. </a:t>
                      </a:r>
                      <a:endParaRPr lang="en-US" dirty="0"/>
                    </a:p>
                  </a:txBody>
                  <a:tcPr/>
                </a:tc>
              </a:tr>
            </a:tbl>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Goal-Based   Agent </a:t>
            </a:r>
            <a:endParaRPr lang="en-US" dirty="0"/>
          </a:p>
        </p:txBody>
      </p:sp>
      <p:sp>
        <p:nvSpPr>
          <p:cNvPr id="3" name="Content Placeholder 2"/>
          <p:cNvSpPr>
            <a:spLocks noGrp="1"/>
          </p:cNvSpPr>
          <p:nvPr>
            <p:ph sz="quarter" idx="1"/>
          </p:nvPr>
        </p:nvSpPr>
        <p:spPr/>
        <p:txBody>
          <a:bodyPr>
            <a:normAutofit/>
          </a:bodyPr>
          <a:lstStyle/>
          <a:p>
            <a:r>
              <a:rPr lang="en-US" sz="2800" dirty="0" smtClean="0">
                <a:solidFill>
                  <a:schemeClr val="dk1"/>
                </a:solidFill>
              </a:rPr>
              <a:t>State-based Agent or </a:t>
            </a:r>
            <a:r>
              <a:rPr lang="en-US" sz="2800" b="1" dirty="0" smtClean="0">
                <a:solidFill>
                  <a:schemeClr val="dk1"/>
                </a:solidFill>
              </a:rPr>
              <a:t>model-based reflex agent </a:t>
            </a:r>
            <a:endParaRPr lang="en-US" b="1" dirty="0" smtClean="0"/>
          </a:p>
          <a:p>
            <a:pPr>
              <a:buNone/>
            </a:pPr>
            <a:r>
              <a:rPr lang="en-US" dirty="0" smtClean="0"/>
              <a:t>    which base their actions on a </a:t>
            </a:r>
            <a:r>
              <a:rPr lang="en-US" b="1" dirty="0" smtClean="0"/>
              <a:t>direct mapping </a:t>
            </a:r>
            <a:r>
              <a:rPr lang="en-US" dirty="0" smtClean="0"/>
              <a:t>from </a:t>
            </a:r>
            <a:r>
              <a:rPr lang="en-US" b="1" dirty="0" smtClean="0"/>
              <a:t>states to actions</a:t>
            </a:r>
            <a:r>
              <a:rPr lang="en-US" dirty="0" smtClean="0"/>
              <a:t>. </a:t>
            </a:r>
          </a:p>
          <a:p>
            <a:r>
              <a:rPr lang="en-US" dirty="0" smtClean="0"/>
              <a:t>Such agents cannot operate well in environments for which this mapping would be too large to store and would take too long to learn. </a:t>
            </a:r>
          </a:p>
          <a:p>
            <a:endParaRPr lang="en-US" dirty="0" smtClean="0"/>
          </a:p>
          <a:p>
            <a:r>
              <a:rPr lang="en-US" dirty="0" smtClean="0"/>
              <a:t>Goal-based agents, on the other hand, consider </a:t>
            </a:r>
            <a:r>
              <a:rPr lang="en-US" b="1" dirty="0" smtClean="0"/>
              <a:t>future actions </a:t>
            </a:r>
            <a:r>
              <a:rPr lang="en-US" dirty="0" smtClean="0"/>
              <a:t>and the </a:t>
            </a:r>
            <a:r>
              <a:rPr lang="en-US" b="1" dirty="0" smtClean="0"/>
              <a:t>desirability</a:t>
            </a:r>
            <a:r>
              <a:rPr lang="en-US" dirty="0" smtClean="0"/>
              <a:t> of their </a:t>
            </a:r>
            <a:r>
              <a:rPr lang="en-US" b="1" dirty="0" smtClean="0"/>
              <a:t>outcomes</a:t>
            </a:r>
            <a:r>
              <a:rPr lang="en-US" dirty="0" smtClean="0"/>
              <a:t>.</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Goal-Based   Agent </a:t>
            </a:r>
          </a:p>
        </p:txBody>
      </p:sp>
      <p:sp>
        <p:nvSpPr>
          <p:cNvPr id="5" name="Content Placeholder 4"/>
          <p:cNvSpPr>
            <a:spLocks noGrp="1"/>
          </p:cNvSpPr>
          <p:nvPr>
            <p:ph sz="quarter" idx="1"/>
          </p:nvPr>
        </p:nvSpPr>
        <p:spPr>
          <a:xfrm>
            <a:off x="142844" y="1428736"/>
            <a:ext cx="4214842" cy="4830910"/>
          </a:xfrm>
        </p:spPr>
        <p:txBody>
          <a:bodyPr>
            <a:noAutofit/>
          </a:bodyPr>
          <a:lstStyle/>
          <a:p>
            <a:r>
              <a:rPr lang="en-US" sz="2500" dirty="0" smtClean="0"/>
              <a:t>In some cases, just </a:t>
            </a:r>
            <a:r>
              <a:rPr lang="en-US" sz="2500" b="1" dirty="0" smtClean="0"/>
              <a:t>knowing</a:t>
            </a:r>
            <a:r>
              <a:rPr lang="en-US" sz="2500" dirty="0" smtClean="0"/>
              <a:t> the information is not sufficient. </a:t>
            </a:r>
          </a:p>
          <a:p>
            <a:r>
              <a:rPr lang="en-US" sz="2500" dirty="0" smtClean="0"/>
              <a:t>The intent is to </a:t>
            </a:r>
            <a:r>
              <a:rPr lang="en-US" sz="2500" b="1" dirty="0" smtClean="0"/>
              <a:t>reduce</a:t>
            </a:r>
            <a:r>
              <a:rPr lang="en-US" sz="2500" dirty="0" smtClean="0"/>
              <a:t> distance from the </a:t>
            </a:r>
            <a:r>
              <a:rPr lang="en-US" sz="2500" b="1" dirty="0" smtClean="0"/>
              <a:t>goal</a:t>
            </a:r>
            <a:r>
              <a:rPr lang="en-US" sz="2500" dirty="0" smtClean="0"/>
              <a:t>, i.e., desired situations. </a:t>
            </a:r>
          </a:p>
          <a:p>
            <a:r>
              <a:rPr lang="en-US" sz="2500" dirty="0" smtClean="0"/>
              <a:t>Knowledge about the </a:t>
            </a:r>
            <a:r>
              <a:rPr lang="en-US" sz="2500" b="1" dirty="0" smtClean="0"/>
              <a:t>goal</a:t>
            </a:r>
            <a:r>
              <a:rPr lang="en-US" sz="2500" dirty="0" smtClean="0"/>
              <a:t> is an important </a:t>
            </a:r>
            <a:r>
              <a:rPr lang="en-US" sz="2500" b="1" dirty="0" smtClean="0"/>
              <a:t>factor</a:t>
            </a:r>
            <a:r>
              <a:rPr lang="en-US" sz="2500" dirty="0" smtClean="0"/>
              <a:t>. </a:t>
            </a:r>
          </a:p>
          <a:p>
            <a:r>
              <a:rPr lang="en-US" sz="2500" dirty="0" smtClean="0"/>
              <a:t>They are used to expand the capabilities </a:t>
            </a:r>
            <a:r>
              <a:rPr lang="en-US" sz="2500" b="1" dirty="0" smtClean="0"/>
              <a:t>based</a:t>
            </a:r>
            <a:r>
              <a:rPr lang="en-US" sz="2500" dirty="0" smtClean="0"/>
              <a:t> on the </a:t>
            </a:r>
            <a:r>
              <a:rPr lang="en-US" sz="2500" b="1" dirty="0" smtClean="0"/>
              <a:t>goal</a:t>
            </a:r>
            <a:r>
              <a:rPr lang="en-US" sz="2500" dirty="0" smtClean="0"/>
              <a:t> information.  </a:t>
            </a:r>
            <a:endParaRPr lang="en-US" sz="2500" dirty="0"/>
          </a:p>
        </p:txBody>
      </p:sp>
      <p:pic>
        <p:nvPicPr>
          <p:cNvPr id="162819" name="Picture 3"/>
          <p:cNvPicPr>
            <a:picLocks noChangeAspect="1" noChangeArrowheads="1"/>
          </p:cNvPicPr>
          <p:nvPr/>
        </p:nvPicPr>
        <p:blipFill>
          <a:blip r:embed="rId2"/>
          <a:srcRect/>
          <a:stretch>
            <a:fillRect/>
          </a:stretch>
        </p:blipFill>
        <p:spPr bwMode="auto">
          <a:xfrm>
            <a:off x="4286248" y="1571612"/>
            <a:ext cx="4772025" cy="46529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AI  Role in Mechanical Engineering</a:t>
            </a:r>
            <a:endParaRPr lang="en-US" sz="3200" dirty="0" smtClean="0">
              <a:solidFill>
                <a:schemeClr val="accent3">
                  <a:lumMod val="50000"/>
                </a:schemeClr>
              </a:solidFill>
            </a:endParaRPr>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107522" name="Picture 2"/>
          <p:cNvPicPr>
            <a:picLocks noChangeAspect="1" noChangeArrowheads="1"/>
          </p:cNvPicPr>
          <p:nvPr/>
        </p:nvPicPr>
        <p:blipFill>
          <a:blip r:embed="rId2"/>
          <a:srcRect/>
          <a:stretch>
            <a:fillRect/>
          </a:stretch>
        </p:blipFill>
        <p:spPr bwMode="auto">
          <a:xfrm>
            <a:off x="214282" y="1285860"/>
            <a:ext cx="8501122"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Goal-Based   Agent </a:t>
            </a:r>
          </a:p>
        </p:txBody>
      </p:sp>
      <p:sp>
        <p:nvSpPr>
          <p:cNvPr id="5" name="Content Placeholder 4"/>
          <p:cNvSpPr>
            <a:spLocks noGrp="1"/>
          </p:cNvSpPr>
          <p:nvPr>
            <p:ph sz="quarter" idx="1"/>
          </p:nvPr>
        </p:nvSpPr>
        <p:spPr>
          <a:xfrm>
            <a:off x="251520" y="1340768"/>
            <a:ext cx="8662736" cy="5311492"/>
          </a:xfrm>
        </p:spPr>
        <p:txBody>
          <a:bodyPr>
            <a:noAutofit/>
          </a:bodyPr>
          <a:lstStyle/>
          <a:p>
            <a:r>
              <a:rPr lang="en-US" sz="2400" dirty="0" smtClean="0"/>
              <a:t>The </a:t>
            </a:r>
            <a:r>
              <a:rPr lang="en-US" sz="2400" b="1" dirty="0" smtClean="0"/>
              <a:t>goal based </a:t>
            </a:r>
            <a:r>
              <a:rPr lang="en-US" sz="2400" dirty="0" smtClean="0"/>
              <a:t>agent has </a:t>
            </a:r>
            <a:r>
              <a:rPr lang="en-US" sz="2400" b="1" dirty="0" smtClean="0">
                <a:solidFill>
                  <a:srgbClr val="FF0000"/>
                </a:solidFill>
              </a:rPr>
              <a:t>some goal </a:t>
            </a:r>
            <a:r>
              <a:rPr lang="en-US" sz="2400" dirty="0" smtClean="0"/>
              <a:t>which forms a </a:t>
            </a:r>
            <a:r>
              <a:rPr lang="en-US" sz="2400" b="1" dirty="0" smtClean="0"/>
              <a:t>basis</a:t>
            </a:r>
            <a:r>
              <a:rPr lang="en-US" sz="2400" dirty="0" smtClean="0"/>
              <a:t> of its </a:t>
            </a:r>
            <a:r>
              <a:rPr lang="en-US" sz="2400" b="1" dirty="0" smtClean="0">
                <a:solidFill>
                  <a:srgbClr val="FF0000"/>
                </a:solidFill>
              </a:rPr>
              <a:t>actions</a:t>
            </a:r>
            <a:r>
              <a:rPr lang="en-US" sz="2400" dirty="0" smtClean="0"/>
              <a:t>. Such agents work as follows: </a:t>
            </a:r>
          </a:p>
          <a:p>
            <a:pPr lvl="1"/>
            <a:r>
              <a:rPr lang="en-US" sz="2400" dirty="0" smtClean="0">
                <a:solidFill>
                  <a:schemeClr val="tx1"/>
                </a:solidFill>
              </a:rPr>
              <a:t>information comes from </a:t>
            </a:r>
            <a:r>
              <a:rPr lang="en-US" sz="2400" b="1" dirty="0" smtClean="0">
                <a:solidFill>
                  <a:schemeClr val="tx1"/>
                </a:solidFill>
              </a:rPr>
              <a:t>sensors - percepts </a:t>
            </a:r>
          </a:p>
          <a:p>
            <a:pPr lvl="1"/>
            <a:r>
              <a:rPr lang="en-US" sz="2400" dirty="0" smtClean="0">
                <a:solidFill>
                  <a:schemeClr val="tx1"/>
                </a:solidFill>
              </a:rPr>
              <a:t>changes the agents current </a:t>
            </a:r>
            <a:r>
              <a:rPr lang="en-US" sz="2400" b="1" dirty="0" smtClean="0">
                <a:solidFill>
                  <a:schemeClr val="tx1"/>
                </a:solidFill>
              </a:rPr>
              <a:t>state of the world </a:t>
            </a:r>
          </a:p>
          <a:p>
            <a:pPr lvl="1"/>
            <a:r>
              <a:rPr lang="en-US" sz="2400" dirty="0" smtClean="0">
                <a:solidFill>
                  <a:schemeClr val="tx1"/>
                </a:solidFill>
              </a:rPr>
              <a:t>based on </a:t>
            </a:r>
            <a:r>
              <a:rPr lang="en-US" sz="2400" b="1" dirty="0" smtClean="0">
                <a:solidFill>
                  <a:schemeClr val="tx1"/>
                </a:solidFill>
              </a:rPr>
              <a:t>state of the world </a:t>
            </a:r>
            <a:r>
              <a:rPr lang="en-US" sz="2400" dirty="0" smtClean="0">
                <a:solidFill>
                  <a:schemeClr val="tx1"/>
                </a:solidFill>
              </a:rPr>
              <a:t>and</a:t>
            </a:r>
            <a:r>
              <a:rPr lang="en-US" sz="2400" b="1" dirty="0" smtClean="0">
                <a:solidFill>
                  <a:schemeClr val="tx1"/>
                </a:solidFill>
              </a:rPr>
              <a:t> knowledge (memory) </a:t>
            </a:r>
            <a:r>
              <a:rPr lang="en-US" sz="2400" dirty="0" smtClean="0">
                <a:solidFill>
                  <a:schemeClr val="tx1"/>
                </a:solidFill>
              </a:rPr>
              <a:t>and</a:t>
            </a:r>
            <a:r>
              <a:rPr lang="en-US" sz="2400" b="1" dirty="0" smtClean="0">
                <a:solidFill>
                  <a:schemeClr val="tx1"/>
                </a:solidFill>
              </a:rPr>
              <a:t> goals/intentions, </a:t>
            </a:r>
            <a:r>
              <a:rPr lang="en-US" sz="2400" dirty="0" smtClean="0">
                <a:solidFill>
                  <a:schemeClr val="tx1"/>
                </a:solidFill>
              </a:rPr>
              <a:t>it chooses </a:t>
            </a:r>
            <a:r>
              <a:rPr lang="en-US" sz="2400" b="1" dirty="0" smtClean="0">
                <a:solidFill>
                  <a:schemeClr val="tx1"/>
                </a:solidFill>
              </a:rPr>
              <a:t>actions </a:t>
            </a:r>
            <a:r>
              <a:rPr lang="en-US" sz="2400" dirty="0" smtClean="0">
                <a:solidFill>
                  <a:schemeClr val="tx1"/>
                </a:solidFill>
              </a:rPr>
              <a:t>and does them through the</a:t>
            </a:r>
            <a:r>
              <a:rPr lang="en-US" sz="2400" b="1" dirty="0" smtClean="0">
                <a:solidFill>
                  <a:schemeClr val="tx1"/>
                </a:solidFill>
              </a:rPr>
              <a:t> effectors. </a:t>
            </a:r>
          </a:p>
          <a:p>
            <a:r>
              <a:rPr lang="en-US" sz="2400" dirty="0" smtClean="0"/>
              <a:t>Goal formulation based on the </a:t>
            </a:r>
            <a:r>
              <a:rPr lang="en-US" sz="2400" b="1" dirty="0" smtClean="0"/>
              <a:t>current situation </a:t>
            </a:r>
            <a:r>
              <a:rPr lang="en-US" sz="2400" dirty="0" smtClean="0"/>
              <a:t>is a way of solving many problems and </a:t>
            </a:r>
            <a:r>
              <a:rPr lang="en-US" sz="2400" b="1" dirty="0" smtClean="0">
                <a:solidFill>
                  <a:srgbClr val="FF0000"/>
                </a:solidFill>
              </a:rPr>
              <a:t>search</a:t>
            </a:r>
            <a:r>
              <a:rPr lang="en-US" sz="2400" dirty="0" smtClean="0"/>
              <a:t> is a universal problem solving mechanism in AI. </a:t>
            </a:r>
          </a:p>
          <a:p>
            <a:r>
              <a:rPr lang="en-US" sz="2400" dirty="0" smtClean="0"/>
              <a:t>The </a:t>
            </a:r>
            <a:r>
              <a:rPr lang="en-US" sz="2400" b="1" dirty="0" smtClean="0"/>
              <a:t>sequence</a:t>
            </a:r>
            <a:r>
              <a:rPr lang="en-US" sz="2400" dirty="0" smtClean="0"/>
              <a:t> of steps required to solve a problem is not known a </a:t>
            </a:r>
            <a:r>
              <a:rPr lang="en-US" sz="2400" b="1" dirty="0" smtClean="0"/>
              <a:t>priori </a:t>
            </a:r>
            <a:r>
              <a:rPr lang="en-US" sz="2400" dirty="0" smtClean="0">
                <a:solidFill>
                  <a:srgbClr val="002060"/>
                </a:solidFill>
              </a:rPr>
              <a:t>(from the former)</a:t>
            </a:r>
            <a:r>
              <a:rPr lang="en-US" sz="2400" dirty="0" smtClean="0"/>
              <a:t> and must be determined by a systematic exploration of the alternatives</a:t>
            </a:r>
            <a:r>
              <a:rPr lang="en-US" sz="2000" dirty="0" smtClean="0"/>
              <a:t>. </a:t>
            </a:r>
            <a:endParaRPr lang="en-US" sz="2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Problem-Solving  Agents</a:t>
            </a:r>
            <a:endParaRPr lang="en-US" dirty="0"/>
          </a:p>
        </p:txBody>
      </p:sp>
      <p:sp>
        <p:nvSpPr>
          <p:cNvPr id="5" name="Content Placeholder 4"/>
          <p:cNvSpPr>
            <a:spLocks noGrp="1"/>
          </p:cNvSpPr>
          <p:nvPr>
            <p:ph sz="quarter" idx="1"/>
          </p:nvPr>
        </p:nvSpPr>
        <p:spPr/>
        <p:txBody>
          <a:bodyPr>
            <a:normAutofit/>
          </a:bodyPr>
          <a:lstStyle/>
          <a:p>
            <a:r>
              <a:rPr lang="en-US" dirty="0" smtClean="0"/>
              <a:t>In Artificial Intelligence, </a:t>
            </a:r>
            <a:r>
              <a:rPr lang="en-US" b="1" dirty="0" smtClean="0">
                <a:solidFill>
                  <a:srgbClr val="FF0000"/>
                </a:solidFill>
              </a:rPr>
              <a:t>Search techniques </a:t>
            </a:r>
            <a:r>
              <a:rPr lang="en-US" dirty="0" smtClean="0"/>
              <a:t>are universal problem-solving methods. </a:t>
            </a:r>
          </a:p>
          <a:p>
            <a:r>
              <a:rPr lang="en-US" b="1" dirty="0" smtClean="0"/>
              <a:t>Rational agents</a:t>
            </a:r>
            <a:r>
              <a:rPr lang="en-US" dirty="0" smtClean="0"/>
              <a:t> (</a:t>
            </a:r>
            <a:r>
              <a:rPr lang="en-US" sz="2000" dirty="0" smtClean="0">
                <a:solidFill>
                  <a:srgbClr val="002060"/>
                </a:solidFill>
              </a:rPr>
              <a:t>one that does the right thing)  </a:t>
            </a:r>
            <a:r>
              <a:rPr lang="en-US" sz="2800" dirty="0" smtClean="0">
                <a:solidFill>
                  <a:srgbClr val="002060"/>
                </a:solidFill>
              </a:rPr>
              <a:t>or </a:t>
            </a:r>
            <a:r>
              <a:rPr lang="en-US" b="1" dirty="0" smtClean="0"/>
              <a:t>Problem-solving agents</a:t>
            </a:r>
            <a:r>
              <a:rPr lang="en-US" dirty="0" smtClean="0"/>
              <a:t> in AI mostly used these </a:t>
            </a:r>
            <a:r>
              <a:rPr lang="en-US" dirty="0" smtClean="0">
                <a:solidFill>
                  <a:srgbClr val="FF0000"/>
                </a:solidFill>
              </a:rPr>
              <a:t>search strategies </a:t>
            </a:r>
            <a:r>
              <a:rPr lang="en-US" dirty="0" smtClean="0"/>
              <a:t>or algorithms to solve a </a:t>
            </a:r>
            <a:r>
              <a:rPr lang="en-US" dirty="0" smtClean="0">
                <a:solidFill>
                  <a:srgbClr val="FF0000"/>
                </a:solidFill>
              </a:rPr>
              <a:t>specific problem </a:t>
            </a:r>
            <a:r>
              <a:rPr lang="en-US" dirty="0" smtClean="0"/>
              <a:t>and provide the best </a:t>
            </a:r>
            <a:r>
              <a:rPr lang="en-US" b="1" dirty="0" smtClean="0"/>
              <a:t>result</a:t>
            </a:r>
            <a:r>
              <a:rPr lang="en-US" dirty="0" smtClean="0"/>
              <a:t>. </a:t>
            </a:r>
          </a:p>
          <a:p>
            <a:r>
              <a:rPr lang="en-US" dirty="0" smtClean="0"/>
              <a:t>Problem-solving agents are the goal-based agents and use atomic representation </a:t>
            </a:r>
            <a:r>
              <a:rPr lang="en-US" sz="2400" dirty="0" smtClean="0">
                <a:solidFill>
                  <a:srgbClr val="002060"/>
                </a:solidFill>
              </a:rPr>
              <a:t>(each state of the world is a black box that has no internal structure). </a:t>
            </a:r>
            <a:endParaRPr lang="en-US" dirty="0" smtClean="0">
              <a:solidFill>
                <a:srgbClr val="002060"/>
              </a:solidFill>
            </a:endParaRPr>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Problem-Solving  Agent</a:t>
            </a:r>
            <a:endParaRPr lang="en-US" dirty="0"/>
          </a:p>
        </p:txBody>
      </p:sp>
      <p:sp>
        <p:nvSpPr>
          <p:cNvPr id="3" name="Content Placeholder 2"/>
          <p:cNvSpPr>
            <a:spLocks noGrp="1"/>
          </p:cNvSpPr>
          <p:nvPr>
            <p:ph sz="quarter" idx="1"/>
          </p:nvPr>
        </p:nvSpPr>
        <p:spPr/>
        <p:txBody>
          <a:bodyPr/>
          <a:lstStyle/>
          <a:p>
            <a:endParaRPr lang="en-US"/>
          </a:p>
        </p:txBody>
      </p:sp>
      <p:pic>
        <p:nvPicPr>
          <p:cNvPr id="160770" name="Picture 2"/>
          <p:cNvPicPr>
            <a:picLocks noChangeAspect="1" noChangeArrowheads="1"/>
          </p:cNvPicPr>
          <p:nvPr/>
        </p:nvPicPr>
        <p:blipFill>
          <a:blip r:embed="rId2"/>
          <a:srcRect/>
          <a:stretch>
            <a:fillRect/>
          </a:stretch>
        </p:blipFill>
        <p:spPr bwMode="auto">
          <a:xfrm>
            <a:off x="142844" y="980728"/>
            <a:ext cx="8858279" cy="5686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Problem-Solving  Agent</a:t>
            </a:r>
            <a:endParaRPr lang="en-US" dirty="0"/>
          </a:p>
        </p:txBody>
      </p:sp>
      <p:sp>
        <p:nvSpPr>
          <p:cNvPr id="3" name="Content Placeholder 2"/>
          <p:cNvSpPr>
            <a:spLocks noGrp="1"/>
          </p:cNvSpPr>
          <p:nvPr>
            <p:ph sz="quarter" idx="1"/>
          </p:nvPr>
        </p:nvSpPr>
        <p:spPr/>
        <p:txBody>
          <a:bodyPr/>
          <a:lstStyle/>
          <a:p>
            <a:endParaRPr lang="en-US"/>
          </a:p>
        </p:txBody>
      </p:sp>
      <p:pic>
        <p:nvPicPr>
          <p:cNvPr id="165891" name="Picture 3"/>
          <p:cNvPicPr>
            <a:picLocks noChangeAspect="1" noChangeArrowheads="1"/>
          </p:cNvPicPr>
          <p:nvPr/>
        </p:nvPicPr>
        <p:blipFill>
          <a:blip r:embed="rId2"/>
          <a:srcRect/>
          <a:stretch>
            <a:fillRect/>
          </a:stretch>
        </p:blipFill>
        <p:spPr bwMode="auto">
          <a:xfrm>
            <a:off x="142876" y="1298401"/>
            <a:ext cx="8858280" cy="5514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Solving Agent</a:t>
            </a:r>
            <a:endParaRPr lang="en-US" dirty="0"/>
          </a:p>
        </p:txBody>
      </p:sp>
      <p:sp>
        <p:nvSpPr>
          <p:cNvPr id="3" name="Content Placeholder 2"/>
          <p:cNvSpPr>
            <a:spLocks noGrp="1"/>
          </p:cNvSpPr>
          <p:nvPr>
            <p:ph sz="quarter" idx="1"/>
          </p:nvPr>
        </p:nvSpPr>
        <p:spPr/>
        <p:txBody>
          <a:bodyPr/>
          <a:lstStyle/>
          <a:p>
            <a:r>
              <a:rPr lang="en-US" dirty="0" smtClean="0"/>
              <a:t>A Problem Solving has a GOAL</a:t>
            </a:r>
          </a:p>
          <a:p>
            <a:r>
              <a:rPr lang="en-US" dirty="0" smtClean="0"/>
              <a:t>Then the </a:t>
            </a:r>
            <a:r>
              <a:rPr lang="en-US" b="1" dirty="0" smtClean="0"/>
              <a:t>Agent</a:t>
            </a:r>
            <a:r>
              <a:rPr lang="en-US" dirty="0" smtClean="0"/>
              <a:t> Calls a </a:t>
            </a:r>
            <a:r>
              <a:rPr lang="en-US" b="1" dirty="0" smtClean="0">
                <a:solidFill>
                  <a:srgbClr val="FF0000"/>
                </a:solidFill>
              </a:rPr>
              <a:t>Search</a:t>
            </a:r>
            <a:r>
              <a:rPr lang="en-US" dirty="0" smtClean="0">
                <a:solidFill>
                  <a:srgbClr val="FF0000"/>
                </a:solidFill>
              </a:rPr>
              <a:t> </a:t>
            </a:r>
            <a:r>
              <a:rPr lang="en-US" b="1" dirty="0" smtClean="0"/>
              <a:t>procedure</a:t>
            </a:r>
            <a:r>
              <a:rPr lang="en-US" dirty="0" smtClean="0"/>
              <a:t> to solve it</a:t>
            </a:r>
          </a:p>
          <a:p>
            <a:r>
              <a:rPr lang="en-US" dirty="0" smtClean="0"/>
              <a:t>Problem Solving is a kind of </a:t>
            </a:r>
            <a:r>
              <a:rPr lang="en-US" b="1" dirty="0" smtClean="0"/>
              <a:t>Goal-based Agent </a:t>
            </a:r>
            <a:r>
              <a:rPr lang="en-US" dirty="0" smtClean="0"/>
              <a:t>that decides </a:t>
            </a:r>
            <a:r>
              <a:rPr lang="en-US" b="1" dirty="0" smtClean="0"/>
              <a:t>What to do </a:t>
            </a:r>
            <a:r>
              <a:rPr lang="en-US" dirty="0" smtClean="0"/>
              <a:t>by finding the </a:t>
            </a:r>
            <a:r>
              <a:rPr lang="en-US" b="1" dirty="0" smtClean="0"/>
              <a:t>sequences</a:t>
            </a:r>
            <a:r>
              <a:rPr lang="en-US" dirty="0" smtClean="0"/>
              <a:t> of </a:t>
            </a:r>
            <a:r>
              <a:rPr lang="en-US" b="1" dirty="0" smtClean="0"/>
              <a:t>Actions</a:t>
            </a:r>
            <a:r>
              <a:rPr lang="en-US" dirty="0" smtClean="0"/>
              <a:t> that lead to desirable states</a:t>
            </a:r>
          </a:p>
          <a:p>
            <a:r>
              <a:rPr lang="en-US" dirty="0" smtClean="0"/>
              <a:t>An Intelligent Agent case, a Knowledge Base (</a:t>
            </a:r>
            <a:r>
              <a:rPr lang="en-US" b="1" dirty="0" smtClean="0"/>
              <a:t>KB</a:t>
            </a:r>
            <a:r>
              <a:rPr lang="en-US" dirty="0" smtClean="0"/>
              <a:t>) corresponds to the </a:t>
            </a:r>
            <a:r>
              <a:rPr lang="en-US" b="1" dirty="0" smtClean="0"/>
              <a:t>environment</a:t>
            </a:r>
            <a:r>
              <a:rPr lang="en-US" dirty="0" smtClean="0"/>
              <a:t> </a:t>
            </a:r>
            <a:r>
              <a:rPr lang="en-US" b="1" dirty="0" smtClean="0"/>
              <a:t>operators</a:t>
            </a:r>
            <a:r>
              <a:rPr lang="en-US" dirty="0" smtClean="0"/>
              <a:t> correspond to </a:t>
            </a:r>
            <a:r>
              <a:rPr lang="en-US" b="1" dirty="0" smtClean="0"/>
              <a:t>sensors</a:t>
            </a:r>
            <a:r>
              <a:rPr lang="en-US" dirty="0" smtClean="0"/>
              <a:t> and the search techniques are the </a:t>
            </a:r>
            <a:r>
              <a:rPr lang="en-US" b="1" dirty="0" smtClean="0"/>
              <a:t>Actuators</a:t>
            </a:r>
            <a:endParaRPr lang="en-US" b="1"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Problem-Solving  Agent</a:t>
            </a:r>
            <a:endParaRPr lang="en-US" dirty="0"/>
          </a:p>
        </p:txBody>
      </p:sp>
      <p:graphicFrame>
        <p:nvGraphicFramePr>
          <p:cNvPr id="4" name="Content Placeholder 3"/>
          <p:cNvGraphicFramePr>
            <a:graphicFrameLocks noGrp="1"/>
          </p:cNvGraphicFramePr>
          <p:nvPr>
            <p:ph sz="quarter" idx="1"/>
          </p:nvPr>
        </p:nvGraphicFramePr>
        <p:xfrm>
          <a:off x="71438" y="1145878"/>
          <a:ext cx="8929718" cy="5212080"/>
        </p:xfrm>
        <a:graphic>
          <a:graphicData uri="http://schemas.openxmlformats.org/drawingml/2006/table">
            <a:tbl>
              <a:tblPr firstRow="1" bandRow="1">
                <a:tableStyleId>{5C22544A-7EE6-4342-B048-85BDC9FD1C3A}</a:tableStyleId>
              </a:tblPr>
              <a:tblGrid>
                <a:gridCol w="2894987"/>
                <a:gridCol w="6034731"/>
              </a:tblGrid>
              <a:tr h="370840">
                <a:tc>
                  <a:txBody>
                    <a:bodyPr/>
                    <a:lstStyle/>
                    <a:p>
                      <a:r>
                        <a:rPr lang="en-IN" dirty="0" smtClean="0"/>
                        <a:t> Steps Performed</a:t>
                      </a:r>
                      <a:r>
                        <a:rPr lang="en-IN" baseline="0" dirty="0" smtClean="0"/>
                        <a:t> by Problem Solving Agent</a:t>
                      </a:r>
                      <a:endParaRPr lang="en-US" dirty="0"/>
                    </a:p>
                  </a:txBody>
                  <a:tcPr/>
                </a:tc>
                <a:tc>
                  <a:txBody>
                    <a:bodyPr/>
                    <a:lstStyle/>
                    <a:p>
                      <a:r>
                        <a:rPr lang="en-IN" dirty="0" smtClean="0"/>
                        <a:t>    Explanation</a:t>
                      </a:r>
                      <a:endParaRPr lang="en-US" dirty="0"/>
                    </a:p>
                  </a:txBody>
                  <a:tcPr/>
                </a:tc>
              </a:tr>
              <a:tr h="370840">
                <a:tc>
                  <a:txBody>
                    <a:bodyPr/>
                    <a:lstStyle/>
                    <a:p>
                      <a:r>
                        <a:rPr lang="en-US" b="1" dirty="0" smtClean="0"/>
                        <a:t>Goal Formulation</a:t>
                      </a:r>
                      <a:endParaRPr lang="en-US" dirty="0"/>
                    </a:p>
                  </a:txBody>
                  <a:tcPr/>
                </a:tc>
                <a:tc>
                  <a:txBody>
                    <a:bodyPr/>
                    <a:lstStyle/>
                    <a:p>
                      <a:r>
                        <a:rPr lang="en-US" dirty="0" smtClean="0"/>
                        <a:t>It organizes the </a:t>
                      </a:r>
                      <a:r>
                        <a:rPr lang="en-US" b="1" dirty="0" smtClean="0"/>
                        <a:t>steps/sequence</a:t>
                      </a:r>
                      <a:r>
                        <a:rPr lang="en-US" dirty="0" smtClean="0"/>
                        <a:t> required to </a:t>
                      </a:r>
                      <a:r>
                        <a:rPr lang="en-US" b="1" dirty="0" smtClean="0">
                          <a:solidFill>
                            <a:srgbClr val="FF0000"/>
                          </a:solidFill>
                        </a:rPr>
                        <a:t>formulate</a:t>
                      </a:r>
                      <a:r>
                        <a:rPr lang="en-US" dirty="0" smtClean="0"/>
                        <a:t> one </a:t>
                      </a:r>
                      <a:r>
                        <a:rPr lang="en-US" b="1" dirty="0" smtClean="0">
                          <a:solidFill>
                            <a:srgbClr val="FF0000"/>
                          </a:solidFill>
                        </a:rPr>
                        <a:t>goal</a:t>
                      </a:r>
                      <a:r>
                        <a:rPr lang="en-US" dirty="0" smtClean="0"/>
                        <a:t> out of multiple goals as well as actions to achieve that goal. </a:t>
                      </a:r>
                    </a:p>
                    <a:p>
                      <a:r>
                        <a:rPr lang="en-US" dirty="0" smtClean="0"/>
                        <a:t>Goal formulation is based on the </a:t>
                      </a:r>
                      <a:r>
                        <a:rPr lang="en-US" b="1" dirty="0" smtClean="0"/>
                        <a:t>current situation </a:t>
                      </a:r>
                      <a:r>
                        <a:rPr lang="en-US" dirty="0" smtClean="0"/>
                        <a:t>and the agent’s performance measure.</a:t>
                      </a:r>
                      <a:endParaRPr lang="en-US" dirty="0"/>
                    </a:p>
                  </a:txBody>
                  <a:tcPr/>
                </a:tc>
              </a:tr>
              <a:tr h="370840">
                <a:tc>
                  <a:txBody>
                    <a:bodyPr/>
                    <a:lstStyle/>
                    <a:p>
                      <a:r>
                        <a:rPr lang="en-US" b="1" dirty="0" smtClean="0"/>
                        <a:t>Problem Formulation</a:t>
                      </a:r>
                      <a:endParaRPr lang="en-US" dirty="0"/>
                    </a:p>
                  </a:txBody>
                  <a:tcPr/>
                </a:tc>
                <a:tc>
                  <a:txBody>
                    <a:bodyPr/>
                    <a:lstStyle/>
                    <a:p>
                      <a:r>
                        <a:rPr lang="en-US" dirty="0" smtClean="0"/>
                        <a:t>It is the most important step of problem-solving which decides what </a:t>
                      </a:r>
                      <a:r>
                        <a:rPr lang="en-US" b="1" dirty="0" smtClean="0"/>
                        <a:t>actions</a:t>
                      </a:r>
                      <a:r>
                        <a:rPr lang="en-US" dirty="0" smtClean="0"/>
                        <a:t> should be taken to  </a:t>
                      </a:r>
                      <a:r>
                        <a:rPr lang="en-US" b="1" dirty="0" smtClean="0"/>
                        <a:t>achieve</a:t>
                      </a:r>
                      <a:r>
                        <a:rPr lang="en-US" dirty="0" smtClean="0"/>
                        <a:t> the formulated goal.  </a:t>
                      </a:r>
                      <a:endParaRPr lang="en-US" dirty="0"/>
                    </a:p>
                  </a:txBody>
                  <a:tcPr/>
                </a:tc>
              </a:tr>
              <a:tr h="370840">
                <a:tc>
                  <a:txBody>
                    <a:bodyPr/>
                    <a:lstStyle/>
                    <a:p>
                      <a:r>
                        <a:rPr lang="en-US" b="1" dirty="0" smtClean="0"/>
                        <a:t>Search</a:t>
                      </a:r>
                      <a:endParaRPr lang="en-US" dirty="0"/>
                    </a:p>
                  </a:txBody>
                  <a:tcPr/>
                </a:tc>
                <a:tc>
                  <a:txBody>
                    <a:bodyPr/>
                    <a:lstStyle/>
                    <a:p>
                      <a:r>
                        <a:rPr lang="en-US" dirty="0" smtClean="0"/>
                        <a:t>It identifies all the best possible sequence of actions to reach the goal state from the current state. It takes a problem as an input and returns solution as its output.</a:t>
                      </a:r>
                      <a:endParaRPr lang="en-US" dirty="0"/>
                    </a:p>
                  </a:txBody>
                  <a:tcPr/>
                </a:tc>
              </a:tr>
              <a:tr h="370840">
                <a:tc>
                  <a:txBody>
                    <a:bodyPr/>
                    <a:lstStyle/>
                    <a:p>
                      <a:r>
                        <a:rPr lang="en-US" b="1" dirty="0" smtClean="0"/>
                        <a:t>Solution</a:t>
                      </a:r>
                      <a:endParaRPr lang="en-US" dirty="0"/>
                    </a:p>
                  </a:txBody>
                  <a:tcPr/>
                </a:tc>
                <a:tc>
                  <a:txBody>
                    <a:bodyPr/>
                    <a:lstStyle/>
                    <a:p>
                      <a:r>
                        <a:rPr lang="en-US" dirty="0" smtClean="0"/>
                        <a:t>It finds the best algorithm out of various algorithms, which may be proven as the best optimal solution.</a:t>
                      </a:r>
                      <a:endParaRPr lang="en-US" dirty="0"/>
                    </a:p>
                  </a:txBody>
                  <a:tcPr/>
                </a:tc>
              </a:tr>
              <a:tr h="370840">
                <a:tc>
                  <a:txBody>
                    <a:bodyPr/>
                    <a:lstStyle/>
                    <a:p>
                      <a:r>
                        <a:rPr lang="en-US" b="1" dirty="0" smtClean="0"/>
                        <a:t>Execution</a:t>
                      </a:r>
                      <a:endParaRPr lang="en-US" dirty="0"/>
                    </a:p>
                  </a:txBody>
                  <a:tcPr/>
                </a:tc>
                <a:tc>
                  <a:txBody>
                    <a:bodyPr/>
                    <a:lstStyle/>
                    <a:p>
                      <a:r>
                        <a:rPr lang="en-US" dirty="0" smtClean="0"/>
                        <a:t>It executes the best optimal solution from the searching algorithms to reach the goal state from the current state.</a:t>
                      </a:r>
                      <a:endParaRPr lang="en-US" dirty="0"/>
                    </a:p>
                  </a:txBody>
                  <a:tcPr/>
                </a:tc>
              </a:tr>
            </a:tbl>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Formulation</a:t>
            </a:r>
            <a:endParaRPr lang="en-US" dirty="0"/>
          </a:p>
        </p:txBody>
      </p:sp>
      <p:sp>
        <p:nvSpPr>
          <p:cNvPr id="3" name="Content Placeholder 2"/>
          <p:cNvSpPr>
            <a:spLocks noGrp="1"/>
          </p:cNvSpPr>
          <p:nvPr>
            <p:ph sz="quarter" idx="1"/>
          </p:nvPr>
        </p:nvSpPr>
        <p:spPr>
          <a:xfrm>
            <a:off x="301752" y="1527048"/>
            <a:ext cx="8503920" cy="5330952"/>
          </a:xfrm>
        </p:spPr>
        <p:txBody>
          <a:bodyPr>
            <a:normAutofit fontScale="70000" lnSpcReduction="20000"/>
          </a:bodyPr>
          <a:lstStyle/>
          <a:p>
            <a:pPr>
              <a:lnSpc>
                <a:spcPct val="120000"/>
              </a:lnSpc>
              <a:buNone/>
            </a:pPr>
            <a:r>
              <a:rPr lang="en-US" sz="2900" dirty="0" smtClean="0"/>
              <a:t>This decides what actions should be taken to achieve the formulated goal. </a:t>
            </a:r>
          </a:p>
          <a:p>
            <a:pPr>
              <a:lnSpc>
                <a:spcPct val="120000"/>
              </a:lnSpc>
              <a:buNone/>
            </a:pPr>
            <a:r>
              <a:rPr lang="en-US" sz="2900" dirty="0" smtClean="0"/>
              <a:t>There are following </a:t>
            </a:r>
            <a:r>
              <a:rPr lang="en-US" sz="2900" b="1" dirty="0" smtClean="0"/>
              <a:t>five</a:t>
            </a:r>
            <a:r>
              <a:rPr lang="en-US" sz="2900" dirty="0" smtClean="0"/>
              <a:t> components involved in problem formulation:</a:t>
            </a:r>
          </a:p>
          <a:p>
            <a:pPr>
              <a:buNone/>
            </a:pPr>
            <a:endParaRPr lang="en-US" dirty="0" smtClean="0"/>
          </a:p>
          <a:p>
            <a:pPr marL="514350" indent="-514350">
              <a:lnSpc>
                <a:spcPct val="120000"/>
              </a:lnSpc>
              <a:buFont typeface="+mj-lt"/>
              <a:buAutoNum type="arabicPeriod"/>
            </a:pPr>
            <a:r>
              <a:rPr lang="en-US" sz="2900" b="1" dirty="0" smtClean="0"/>
              <a:t>Initial State:</a:t>
            </a:r>
            <a:r>
              <a:rPr lang="en-US" sz="2900" dirty="0" smtClean="0"/>
              <a:t> It is the </a:t>
            </a:r>
            <a:r>
              <a:rPr lang="en-US" sz="2900" b="1" dirty="0" smtClean="0"/>
              <a:t>starting state </a:t>
            </a:r>
            <a:r>
              <a:rPr lang="en-US" sz="2900" dirty="0" smtClean="0"/>
              <a:t>or initial step of the agent towards its goal.</a:t>
            </a:r>
          </a:p>
          <a:p>
            <a:pPr marL="514350" indent="-514350">
              <a:lnSpc>
                <a:spcPct val="120000"/>
              </a:lnSpc>
              <a:buFont typeface="+mj-lt"/>
              <a:buAutoNum type="arabicPeriod"/>
            </a:pPr>
            <a:r>
              <a:rPr lang="en-US" sz="2900" b="1" dirty="0" smtClean="0"/>
              <a:t>Actions:</a:t>
            </a:r>
            <a:r>
              <a:rPr lang="en-US" sz="2900" dirty="0" smtClean="0"/>
              <a:t> It is the description of the </a:t>
            </a:r>
            <a:r>
              <a:rPr lang="en-US" sz="2900" b="1" dirty="0" smtClean="0">
                <a:solidFill>
                  <a:srgbClr val="FF0000"/>
                </a:solidFill>
              </a:rPr>
              <a:t>possible actions </a:t>
            </a:r>
            <a:r>
              <a:rPr lang="en-US" sz="2900" dirty="0" smtClean="0"/>
              <a:t>available to the agent.</a:t>
            </a:r>
          </a:p>
          <a:p>
            <a:pPr marL="514350" indent="-514350">
              <a:lnSpc>
                <a:spcPct val="120000"/>
              </a:lnSpc>
              <a:buFont typeface="+mj-lt"/>
              <a:buAutoNum type="arabicPeriod"/>
            </a:pPr>
            <a:r>
              <a:rPr lang="en-US" sz="2900" b="1" dirty="0" smtClean="0"/>
              <a:t>Transition Model:</a:t>
            </a:r>
            <a:r>
              <a:rPr lang="en-US" sz="2900" dirty="0" smtClean="0"/>
              <a:t> It describes what each </a:t>
            </a:r>
            <a:r>
              <a:rPr lang="en-US" sz="2900" b="1" dirty="0" smtClean="0">
                <a:solidFill>
                  <a:srgbClr val="FF0000"/>
                </a:solidFill>
              </a:rPr>
              <a:t>action does</a:t>
            </a:r>
            <a:r>
              <a:rPr lang="en-US" sz="2900" dirty="0" smtClean="0"/>
              <a:t>.</a:t>
            </a:r>
          </a:p>
          <a:p>
            <a:pPr marL="514350" indent="-514350">
              <a:lnSpc>
                <a:spcPct val="120000"/>
              </a:lnSpc>
              <a:buFont typeface="+mj-lt"/>
              <a:buAutoNum type="arabicPeriod"/>
            </a:pPr>
            <a:r>
              <a:rPr lang="en-US" sz="2900" b="1" dirty="0" smtClean="0"/>
              <a:t>Goal Test:</a:t>
            </a:r>
            <a:r>
              <a:rPr lang="en-US" sz="2900" dirty="0" smtClean="0"/>
              <a:t> It determines if the given state is a goal state.</a:t>
            </a:r>
          </a:p>
          <a:p>
            <a:pPr marL="514350" indent="-514350">
              <a:lnSpc>
                <a:spcPct val="120000"/>
              </a:lnSpc>
              <a:buFont typeface="+mj-lt"/>
              <a:buAutoNum type="arabicPeriod"/>
            </a:pPr>
            <a:r>
              <a:rPr lang="en-US" sz="2900" b="1" dirty="0" smtClean="0"/>
              <a:t>Path cost:</a:t>
            </a:r>
            <a:r>
              <a:rPr lang="en-US" sz="2900" dirty="0" smtClean="0"/>
              <a:t> It assigns a </a:t>
            </a:r>
            <a:r>
              <a:rPr lang="en-US" sz="2900" b="1" dirty="0" smtClean="0"/>
              <a:t>numeric cost </a:t>
            </a:r>
            <a:r>
              <a:rPr lang="en-US" sz="2900" dirty="0" smtClean="0"/>
              <a:t>to each path that follows the goal. The problem-solving agent selects a </a:t>
            </a:r>
            <a:r>
              <a:rPr lang="en-US" sz="2900" b="1" dirty="0" smtClean="0"/>
              <a:t>cost function</a:t>
            </a:r>
            <a:r>
              <a:rPr lang="en-US" sz="2900" dirty="0" smtClean="0"/>
              <a:t>, which reflects its performance measure. </a:t>
            </a:r>
          </a:p>
          <a:p>
            <a:pPr marL="514350" indent="-514350">
              <a:buFont typeface="+mj-lt"/>
              <a:buAutoNum type="arabicPeriod"/>
            </a:pPr>
            <a:endParaRPr lang="en-US" dirty="0" smtClean="0"/>
          </a:p>
          <a:p>
            <a:pPr>
              <a:buNone/>
            </a:pPr>
            <a:r>
              <a:rPr lang="en-US" dirty="0" smtClean="0"/>
              <a:t>    Remember, </a:t>
            </a:r>
            <a:r>
              <a:rPr lang="en-US" b="1" dirty="0" smtClean="0"/>
              <a:t>an </a:t>
            </a:r>
            <a:r>
              <a:rPr lang="en-US" b="1" dirty="0" smtClean="0">
                <a:solidFill>
                  <a:srgbClr val="FF0000"/>
                </a:solidFill>
              </a:rPr>
              <a:t>optimal</a:t>
            </a:r>
            <a:r>
              <a:rPr lang="en-US" b="1" dirty="0" smtClean="0"/>
              <a:t> solution has the lowest path cost among all the solutions.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8 puzzle </a:t>
            </a:r>
            <a:endParaRPr lang="en-US" dirty="0"/>
          </a:p>
        </p:txBody>
      </p:sp>
      <p:sp>
        <p:nvSpPr>
          <p:cNvPr id="3" name="Content Placeholder 2"/>
          <p:cNvSpPr>
            <a:spLocks noGrp="1"/>
          </p:cNvSpPr>
          <p:nvPr>
            <p:ph sz="quarter" idx="1"/>
          </p:nvPr>
        </p:nvSpPr>
        <p:spPr>
          <a:xfrm>
            <a:off x="301752" y="1527048"/>
            <a:ext cx="8503920" cy="5330952"/>
          </a:xfrm>
        </p:spPr>
        <p:txBody>
          <a:bodyPr>
            <a:normAutofit/>
          </a:bodyPr>
          <a:lstStyle/>
          <a:p>
            <a:pPr>
              <a:lnSpc>
                <a:spcPct val="120000"/>
              </a:lnSpc>
              <a:buNone/>
            </a:pPr>
            <a:endParaRPr lang="en-US" dirty="0"/>
          </a:p>
        </p:txBody>
      </p:sp>
      <p:pic>
        <p:nvPicPr>
          <p:cNvPr id="168963" name="Picture 3"/>
          <p:cNvPicPr>
            <a:picLocks noChangeAspect="1" noChangeArrowheads="1"/>
          </p:cNvPicPr>
          <p:nvPr/>
        </p:nvPicPr>
        <p:blipFill>
          <a:blip r:embed="rId2"/>
          <a:srcRect/>
          <a:stretch>
            <a:fillRect/>
          </a:stretch>
        </p:blipFill>
        <p:spPr bwMode="auto">
          <a:xfrm>
            <a:off x="38102" y="1428736"/>
            <a:ext cx="9034492" cy="4867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8 puzzle </a:t>
            </a:r>
            <a:endParaRPr lang="en-US" dirty="0"/>
          </a:p>
        </p:txBody>
      </p:sp>
      <p:sp>
        <p:nvSpPr>
          <p:cNvPr id="3" name="Content Placeholder 2"/>
          <p:cNvSpPr>
            <a:spLocks noGrp="1"/>
          </p:cNvSpPr>
          <p:nvPr>
            <p:ph sz="quarter" idx="1"/>
          </p:nvPr>
        </p:nvSpPr>
        <p:spPr>
          <a:xfrm>
            <a:off x="301752" y="1527048"/>
            <a:ext cx="8503920" cy="5330952"/>
          </a:xfrm>
        </p:spPr>
        <p:txBody>
          <a:bodyPr>
            <a:normAutofit/>
          </a:bodyPr>
          <a:lstStyle/>
          <a:p>
            <a:pPr>
              <a:lnSpc>
                <a:spcPct val="120000"/>
              </a:lnSpc>
              <a:buNone/>
            </a:pPr>
            <a:endParaRPr lang="en-US" dirty="0"/>
          </a:p>
        </p:txBody>
      </p:sp>
      <p:pic>
        <p:nvPicPr>
          <p:cNvPr id="169987" name="Picture 3"/>
          <p:cNvPicPr>
            <a:picLocks noChangeAspect="1" noChangeArrowheads="1"/>
          </p:cNvPicPr>
          <p:nvPr/>
        </p:nvPicPr>
        <p:blipFill>
          <a:blip r:embed="rId2"/>
          <a:srcRect/>
          <a:stretch>
            <a:fillRect/>
          </a:stretch>
        </p:blipFill>
        <p:spPr bwMode="auto">
          <a:xfrm>
            <a:off x="214283" y="1481139"/>
            <a:ext cx="8715435" cy="51625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8 puzzle </a:t>
            </a:r>
            <a:endParaRPr lang="en-US" dirty="0"/>
          </a:p>
        </p:txBody>
      </p:sp>
      <p:sp>
        <p:nvSpPr>
          <p:cNvPr id="3" name="Content Placeholder 2"/>
          <p:cNvSpPr>
            <a:spLocks noGrp="1"/>
          </p:cNvSpPr>
          <p:nvPr>
            <p:ph sz="quarter" idx="1"/>
          </p:nvPr>
        </p:nvSpPr>
        <p:spPr>
          <a:xfrm>
            <a:off x="301752" y="1527048"/>
            <a:ext cx="8503920" cy="5330952"/>
          </a:xfrm>
        </p:spPr>
        <p:txBody>
          <a:bodyPr>
            <a:normAutofit fontScale="92500" lnSpcReduction="10000"/>
          </a:bodyPr>
          <a:lstStyle/>
          <a:p>
            <a:r>
              <a:rPr lang="en-US" b="1" dirty="0" smtClean="0"/>
              <a:t>The problem formulation is as follows:</a:t>
            </a:r>
            <a:endParaRPr lang="en-US" dirty="0" smtClean="0"/>
          </a:p>
          <a:p>
            <a:r>
              <a:rPr lang="en-US" b="1" dirty="0" smtClean="0"/>
              <a:t>States:</a:t>
            </a:r>
            <a:r>
              <a:rPr lang="en-US" dirty="0" smtClean="0"/>
              <a:t> It describes the location of each numbered tiles and the blank tile.</a:t>
            </a:r>
          </a:p>
          <a:p>
            <a:r>
              <a:rPr lang="en-US" b="1" dirty="0" smtClean="0"/>
              <a:t>Initial State:</a:t>
            </a:r>
            <a:r>
              <a:rPr lang="en-US" dirty="0" smtClean="0"/>
              <a:t> We can start from any state as the initial state.</a:t>
            </a:r>
          </a:p>
          <a:p>
            <a:r>
              <a:rPr lang="en-US" b="1" dirty="0" smtClean="0"/>
              <a:t>Actions:</a:t>
            </a:r>
            <a:r>
              <a:rPr lang="en-US" dirty="0" smtClean="0"/>
              <a:t> Here, actions of the blank space is defined, i.e., either </a:t>
            </a:r>
            <a:r>
              <a:rPr lang="en-US" b="1" dirty="0" smtClean="0"/>
              <a:t>left, right, up or down</a:t>
            </a:r>
            <a:endParaRPr lang="en-US" dirty="0" smtClean="0"/>
          </a:p>
          <a:p>
            <a:r>
              <a:rPr lang="en-US" b="1" dirty="0" smtClean="0"/>
              <a:t>Transition Model:</a:t>
            </a:r>
            <a:r>
              <a:rPr lang="en-US" dirty="0" smtClean="0"/>
              <a:t> It returns the resulting state as per the given state and actions.</a:t>
            </a:r>
          </a:p>
          <a:p>
            <a:r>
              <a:rPr lang="en-US" b="1" dirty="0" smtClean="0"/>
              <a:t>Goal test:</a:t>
            </a:r>
            <a:r>
              <a:rPr lang="en-US" dirty="0" smtClean="0"/>
              <a:t> It identifies whether we have reached the correct goal-state.</a:t>
            </a:r>
          </a:p>
          <a:p>
            <a:r>
              <a:rPr lang="en-US" b="1" dirty="0" smtClean="0"/>
              <a:t>Path cost:</a:t>
            </a:r>
            <a:r>
              <a:rPr lang="en-US" dirty="0" smtClean="0"/>
              <a:t> The path cost is the number of steps in the path where the cost of each step is 1.</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67544" y="692696"/>
            <a:ext cx="8229600" cy="334962"/>
          </a:xfrm>
        </p:spPr>
        <p:txBody>
          <a:bodyPr>
            <a:noAutofit/>
          </a:bodyPr>
          <a:lstStyle/>
          <a:p>
            <a:r>
              <a:rPr lang="en-IN" sz="3200" b="1" dirty="0" smtClean="0">
                <a:solidFill>
                  <a:schemeClr val="accent3">
                    <a:lumMod val="50000"/>
                  </a:schemeClr>
                </a:solidFill>
              </a:rPr>
              <a:t>AI  Role in Mechanical Engineering</a:t>
            </a:r>
            <a:endParaRPr lang="en-US" sz="3200" dirty="0" smtClean="0">
              <a:solidFill>
                <a:schemeClr val="accent3">
                  <a:lumMod val="50000"/>
                </a:schemeClr>
              </a:solidFill>
            </a:endParaRPr>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108546" name="Picture 2"/>
          <p:cNvPicPr>
            <a:picLocks noChangeAspect="1" noChangeArrowheads="1"/>
          </p:cNvPicPr>
          <p:nvPr/>
        </p:nvPicPr>
        <p:blipFill>
          <a:blip r:embed="rId2"/>
          <a:srcRect/>
          <a:stretch>
            <a:fillRect/>
          </a:stretch>
        </p:blipFill>
        <p:spPr bwMode="auto">
          <a:xfrm>
            <a:off x="0" y="1390652"/>
            <a:ext cx="9144000" cy="49673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Search Algorithm Technologies</a:t>
            </a:r>
            <a:endParaRPr lang="en-US" dirty="0"/>
          </a:p>
        </p:txBody>
      </p:sp>
      <p:sp>
        <p:nvSpPr>
          <p:cNvPr id="3" name="Content Placeholder 2"/>
          <p:cNvSpPr>
            <a:spLocks noGrp="1"/>
          </p:cNvSpPr>
          <p:nvPr>
            <p:ph sz="quarter" idx="1"/>
          </p:nvPr>
        </p:nvSpPr>
        <p:spPr/>
        <p:txBody>
          <a:bodyPr>
            <a:normAutofit lnSpcReduction="10000"/>
          </a:bodyPr>
          <a:lstStyle/>
          <a:p>
            <a:pPr>
              <a:buNone/>
            </a:pPr>
            <a:r>
              <a:rPr lang="en-US" b="1" dirty="0" smtClean="0"/>
              <a:t>Problem-solving agents</a:t>
            </a:r>
            <a:r>
              <a:rPr lang="en-US" dirty="0" smtClean="0"/>
              <a:t> in AI mostly used these </a:t>
            </a:r>
            <a:r>
              <a:rPr lang="en-US" b="1" dirty="0" smtClean="0"/>
              <a:t>search strategies </a:t>
            </a:r>
            <a:r>
              <a:rPr lang="en-US" dirty="0" smtClean="0"/>
              <a:t>or algorithms to solve a specific problem and provide the best result. </a:t>
            </a:r>
          </a:p>
          <a:p>
            <a:pPr>
              <a:buNone/>
            </a:pPr>
            <a:r>
              <a:rPr lang="en-US" b="1" dirty="0" smtClean="0"/>
              <a:t>Search:</a:t>
            </a:r>
            <a:r>
              <a:rPr lang="en-US" dirty="0" smtClean="0"/>
              <a:t> Searching is a step by step procedure to solve a search-problem in a given search space. </a:t>
            </a:r>
          </a:p>
          <a:p>
            <a:pPr>
              <a:buNone/>
            </a:pPr>
            <a:r>
              <a:rPr lang="en-US" dirty="0" smtClean="0"/>
              <a:t>A search problem can have three main factors: </a:t>
            </a:r>
          </a:p>
          <a:p>
            <a:pPr lvl="1">
              <a:buClr>
                <a:schemeClr val="tx1"/>
              </a:buClr>
              <a:buFont typeface="Wingdings" pitchFamily="2" charset="2"/>
              <a:buChar char="v"/>
            </a:pPr>
            <a:r>
              <a:rPr lang="en-US" b="1" dirty="0" smtClean="0">
                <a:solidFill>
                  <a:schemeClr val="tx1"/>
                </a:solidFill>
              </a:rPr>
              <a:t>Search Space:</a:t>
            </a:r>
            <a:r>
              <a:rPr lang="en-US" dirty="0" smtClean="0">
                <a:solidFill>
                  <a:schemeClr val="tx1"/>
                </a:solidFill>
              </a:rPr>
              <a:t> Search space represents a </a:t>
            </a:r>
            <a:r>
              <a:rPr lang="en-US" b="1" dirty="0" smtClean="0">
                <a:solidFill>
                  <a:srgbClr val="FF0000"/>
                </a:solidFill>
              </a:rPr>
              <a:t>set of possible solutions</a:t>
            </a:r>
            <a:r>
              <a:rPr lang="en-US" dirty="0" smtClean="0">
                <a:solidFill>
                  <a:schemeClr val="tx1"/>
                </a:solidFill>
              </a:rPr>
              <a:t>, which a system may have.</a:t>
            </a:r>
          </a:p>
          <a:p>
            <a:pPr lvl="1">
              <a:buClr>
                <a:schemeClr val="tx1"/>
              </a:buClr>
              <a:buFont typeface="Wingdings" pitchFamily="2" charset="2"/>
              <a:buChar char="v"/>
            </a:pPr>
            <a:r>
              <a:rPr lang="en-US" b="1" dirty="0" smtClean="0">
                <a:solidFill>
                  <a:schemeClr val="tx1"/>
                </a:solidFill>
              </a:rPr>
              <a:t>Start State:</a:t>
            </a:r>
            <a:r>
              <a:rPr lang="en-US" dirty="0" smtClean="0">
                <a:solidFill>
                  <a:schemeClr val="tx1"/>
                </a:solidFill>
              </a:rPr>
              <a:t> It is a state from where agent begins </a:t>
            </a:r>
            <a:r>
              <a:rPr lang="en-US" b="1" dirty="0" smtClean="0">
                <a:solidFill>
                  <a:schemeClr val="tx1"/>
                </a:solidFill>
              </a:rPr>
              <a:t>the search</a:t>
            </a:r>
            <a:r>
              <a:rPr lang="en-US" dirty="0" smtClean="0">
                <a:solidFill>
                  <a:schemeClr val="tx1"/>
                </a:solidFill>
              </a:rPr>
              <a:t>.</a:t>
            </a:r>
          </a:p>
          <a:p>
            <a:pPr lvl="1">
              <a:buClr>
                <a:schemeClr val="tx1"/>
              </a:buClr>
              <a:buFont typeface="Wingdings" pitchFamily="2" charset="2"/>
              <a:buChar char="v"/>
            </a:pPr>
            <a:r>
              <a:rPr lang="en-US" b="1" dirty="0" smtClean="0">
                <a:solidFill>
                  <a:schemeClr val="tx1"/>
                </a:solidFill>
              </a:rPr>
              <a:t>Goal test:</a:t>
            </a:r>
            <a:r>
              <a:rPr lang="en-US" dirty="0" smtClean="0">
                <a:solidFill>
                  <a:schemeClr val="tx1"/>
                </a:solidFill>
              </a:rPr>
              <a:t> It is a function which observe the current state and returns whether the goal state is achieved or not.</a:t>
            </a:r>
          </a:p>
          <a:p>
            <a:endParaRPr lang="en-US" dirty="0" smtClean="0"/>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Search Algorithm Technologies</a:t>
            </a:r>
            <a:endParaRPr lang="en-US" dirty="0"/>
          </a:p>
        </p:txBody>
      </p:sp>
      <p:sp>
        <p:nvSpPr>
          <p:cNvPr id="3" name="Content Placeholder 2"/>
          <p:cNvSpPr>
            <a:spLocks noGrp="1"/>
          </p:cNvSpPr>
          <p:nvPr>
            <p:ph sz="quarter" idx="1"/>
          </p:nvPr>
        </p:nvSpPr>
        <p:spPr>
          <a:xfrm>
            <a:off x="179512" y="1527048"/>
            <a:ext cx="5556132" cy="4782272"/>
          </a:xfrm>
        </p:spPr>
        <p:txBody>
          <a:bodyPr>
            <a:normAutofit/>
          </a:bodyPr>
          <a:lstStyle/>
          <a:p>
            <a:pPr marL="450850" lvl="1" indent="-177800">
              <a:buClr>
                <a:schemeClr val="accent1"/>
              </a:buClr>
              <a:buSzPct val="85000"/>
              <a:buFont typeface="Wingdings" pitchFamily="2" charset="2"/>
              <a:buChar char="v"/>
            </a:pPr>
            <a:r>
              <a:rPr lang="en-US" b="1" dirty="0" smtClean="0">
                <a:solidFill>
                  <a:schemeClr val="tx1"/>
                </a:solidFill>
              </a:rPr>
              <a:t> State Space:</a:t>
            </a:r>
            <a:r>
              <a:rPr lang="en-US" dirty="0" smtClean="0">
                <a:solidFill>
                  <a:schemeClr val="tx1"/>
                </a:solidFill>
              </a:rPr>
              <a:t> A </a:t>
            </a:r>
            <a:r>
              <a:rPr lang="en-US" b="1" dirty="0">
                <a:solidFill>
                  <a:schemeClr val="tx1"/>
                </a:solidFill>
              </a:rPr>
              <a:t>state space </a:t>
            </a:r>
            <a:r>
              <a:rPr lang="en-US" dirty="0">
                <a:solidFill>
                  <a:schemeClr val="tx1"/>
                </a:solidFill>
              </a:rPr>
              <a:t>represents a problem in terms of </a:t>
            </a:r>
            <a:r>
              <a:rPr lang="en-US" b="1" dirty="0">
                <a:solidFill>
                  <a:srgbClr val="FF0000"/>
                </a:solidFill>
              </a:rPr>
              <a:t>states</a:t>
            </a:r>
            <a:r>
              <a:rPr lang="en-US" dirty="0">
                <a:solidFill>
                  <a:srgbClr val="FF0000"/>
                </a:solidFill>
              </a:rPr>
              <a:t> </a:t>
            </a:r>
            <a:r>
              <a:rPr lang="en-US" dirty="0">
                <a:solidFill>
                  <a:schemeClr val="tx1"/>
                </a:solidFill>
              </a:rPr>
              <a:t>and </a:t>
            </a:r>
            <a:r>
              <a:rPr lang="en-US" b="1" dirty="0">
                <a:solidFill>
                  <a:srgbClr val="FF0000"/>
                </a:solidFill>
              </a:rPr>
              <a:t>operators</a:t>
            </a:r>
            <a:r>
              <a:rPr lang="en-US" dirty="0">
                <a:solidFill>
                  <a:srgbClr val="FF0000"/>
                </a:solidFill>
              </a:rPr>
              <a:t> </a:t>
            </a:r>
            <a:r>
              <a:rPr lang="en-US" dirty="0">
                <a:solidFill>
                  <a:schemeClr val="tx1"/>
                </a:solidFill>
              </a:rPr>
              <a:t>that </a:t>
            </a:r>
            <a:r>
              <a:rPr lang="en-US" dirty="0" smtClean="0">
                <a:solidFill>
                  <a:schemeClr val="tx1"/>
                </a:solidFill>
              </a:rPr>
              <a:t>change </a:t>
            </a:r>
            <a:r>
              <a:rPr lang="en-US" b="1" dirty="0" smtClean="0">
                <a:solidFill>
                  <a:srgbClr val="FF0000"/>
                </a:solidFill>
              </a:rPr>
              <a:t>states </a:t>
            </a:r>
          </a:p>
          <a:p>
            <a:pPr marL="450850" lvl="1" indent="-177800">
              <a:buClr>
                <a:schemeClr val="accent1"/>
              </a:buClr>
              <a:buSzPct val="85000"/>
              <a:buFont typeface="Wingdings" pitchFamily="2" charset="2"/>
              <a:buChar char="v"/>
            </a:pPr>
            <a:r>
              <a:rPr lang="en-US" b="1" dirty="0" smtClean="0">
                <a:solidFill>
                  <a:schemeClr val="tx1"/>
                </a:solidFill>
              </a:rPr>
              <a:t>Start State:</a:t>
            </a:r>
            <a:r>
              <a:rPr lang="en-US" dirty="0" smtClean="0">
                <a:solidFill>
                  <a:schemeClr val="tx1"/>
                </a:solidFill>
              </a:rPr>
              <a:t> It is a state from where agent begins </a:t>
            </a:r>
            <a:r>
              <a:rPr lang="en-US" b="1" dirty="0" smtClean="0">
                <a:solidFill>
                  <a:schemeClr val="tx1"/>
                </a:solidFill>
              </a:rPr>
              <a:t>the search</a:t>
            </a:r>
            <a:r>
              <a:rPr lang="en-US" dirty="0" smtClean="0">
                <a:solidFill>
                  <a:schemeClr val="tx1"/>
                </a:solidFill>
              </a:rPr>
              <a:t>.</a:t>
            </a:r>
          </a:p>
          <a:p>
            <a:pPr lvl="1">
              <a:buClr>
                <a:schemeClr val="tx1"/>
              </a:buClr>
              <a:buFont typeface="Wingdings" pitchFamily="2" charset="2"/>
              <a:buChar char="v"/>
            </a:pPr>
            <a:r>
              <a:rPr lang="en-US" b="1" dirty="0" smtClean="0">
                <a:solidFill>
                  <a:schemeClr val="tx1"/>
                </a:solidFill>
              </a:rPr>
              <a:t>Goal test:</a:t>
            </a:r>
            <a:r>
              <a:rPr lang="en-US" dirty="0" smtClean="0">
                <a:solidFill>
                  <a:schemeClr val="tx1"/>
                </a:solidFill>
              </a:rPr>
              <a:t> It is a function which observe the current state and returns whether the goal state is achieved or not.</a:t>
            </a:r>
          </a:p>
          <a:p>
            <a:pPr marL="177800" lvl="1" indent="-177800">
              <a:buClr>
                <a:schemeClr val="tx1"/>
              </a:buClr>
              <a:buNone/>
            </a:pPr>
            <a:r>
              <a:rPr lang="en-US" b="1" dirty="0" smtClean="0">
                <a:solidFill>
                  <a:schemeClr val="tx1"/>
                </a:solidFill>
              </a:rPr>
              <a:t>Search tree:</a:t>
            </a:r>
            <a:r>
              <a:rPr lang="en-US" dirty="0" smtClean="0">
                <a:solidFill>
                  <a:schemeClr val="tx1"/>
                </a:solidFill>
              </a:rPr>
              <a:t> A tree representation of search problem is called Search tree. The root of the search tree is the root node which is corresponding to the initial state.</a:t>
            </a:r>
          </a:p>
          <a:p>
            <a:pPr lvl="1">
              <a:buClr>
                <a:schemeClr val="tx1"/>
              </a:buClr>
              <a:buFont typeface="Wingdings" pitchFamily="2" charset="2"/>
              <a:buChar char="v"/>
            </a:pPr>
            <a:endParaRPr lang="en-US" dirty="0" smtClean="0">
              <a:solidFill>
                <a:schemeClr val="tx1"/>
              </a:solidFill>
            </a:endParaRPr>
          </a:p>
          <a:p>
            <a:pPr marL="274320" lvl="1">
              <a:buClr>
                <a:schemeClr val="accent1"/>
              </a:buClr>
              <a:buSzPct val="85000"/>
              <a:buFont typeface="Wingdings 2"/>
              <a:buChar char=""/>
            </a:pPr>
            <a:endParaRPr lang="en-US" dirty="0" smtClean="0">
              <a:solidFill>
                <a:schemeClr val="tx1"/>
              </a:solidFill>
            </a:endParaRPr>
          </a:p>
          <a:p>
            <a:endParaRPr lang="en-US" dirty="0"/>
          </a:p>
        </p:txBody>
      </p:sp>
      <p:pic>
        <p:nvPicPr>
          <p:cNvPr id="179202" name="Picture 2"/>
          <p:cNvPicPr>
            <a:picLocks noChangeAspect="1" noChangeArrowheads="1"/>
          </p:cNvPicPr>
          <p:nvPr/>
        </p:nvPicPr>
        <p:blipFill>
          <a:blip r:embed="rId2"/>
          <a:srcRect/>
          <a:stretch>
            <a:fillRect/>
          </a:stretch>
        </p:blipFill>
        <p:spPr bwMode="auto">
          <a:xfrm>
            <a:off x="5692078" y="1000108"/>
            <a:ext cx="3200402" cy="3214710"/>
          </a:xfrm>
          <a:prstGeom prst="rect">
            <a:avLst/>
          </a:prstGeom>
          <a:noFill/>
          <a:ln w="9525">
            <a:noFill/>
            <a:miter lim="800000"/>
            <a:headEnd/>
            <a:tailEnd/>
          </a:ln>
          <a:effectLst/>
        </p:spPr>
      </p:pic>
      <p:pic>
        <p:nvPicPr>
          <p:cNvPr id="179204" name="Picture 4" descr="Breadth-first search - Wikipedia"/>
          <p:cNvPicPr>
            <a:picLocks noChangeAspect="1" noChangeArrowheads="1"/>
          </p:cNvPicPr>
          <p:nvPr/>
        </p:nvPicPr>
        <p:blipFill>
          <a:blip r:embed="rId3" cstate="print"/>
          <a:srcRect/>
          <a:stretch>
            <a:fillRect/>
          </a:stretch>
        </p:blipFill>
        <p:spPr bwMode="auto">
          <a:xfrm>
            <a:off x="5357818" y="4000504"/>
            <a:ext cx="3286148" cy="2571744"/>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Search Algorithm Technologies</a:t>
            </a:r>
            <a:endParaRPr lang="en-US" dirty="0"/>
          </a:p>
        </p:txBody>
      </p:sp>
      <p:sp>
        <p:nvSpPr>
          <p:cNvPr id="3" name="Content Placeholder 2"/>
          <p:cNvSpPr>
            <a:spLocks noGrp="1"/>
          </p:cNvSpPr>
          <p:nvPr>
            <p:ph sz="quarter" idx="1"/>
          </p:nvPr>
        </p:nvSpPr>
        <p:spPr/>
        <p:txBody>
          <a:bodyPr>
            <a:normAutofit/>
          </a:bodyPr>
          <a:lstStyle/>
          <a:p>
            <a:r>
              <a:rPr lang="en-US" b="1" dirty="0" smtClean="0"/>
              <a:t>Actions:</a:t>
            </a:r>
            <a:r>
              <a:rPr lang="en-US" dirty="0" smtClean="0"/>
              <a:t> It gives the description of all the available actions to the agent.</a:t>
            </a:r>
          </a:p>
          <a:p>
            <a:r>
              <a:rPr lang="en-US" b="1" dirty="0" smtClean="0"/>
              <a:t>Transition model:</a:t>
            </a:r>
            <a:r>
              <a:rPr lang="en-US" dirty="0" smtClean="0"/>
              <a:t> A description of what each action do, can be represented as a transition model.</a:t>
            </a:r>
          </a:p>
          <a:p>
            <a:r>
              <a:rPr lang="en-US" b="1" dirty="0" smtClean="0"/>
              <a:t>Path Cost:</a:t>
            </a:r>
            <a:r>
              <a:rPr lang="en-US" dirty="0" smtClean="0"/>
              <a:t> It is a function which assigns a numeric cost to each path.</a:t>
            </a:r>
          </a:p>
          <a:p>
            <a:r>
              <a:rPr lang="en-US" b="1" dirty="0" smtClean="0"/>
              <a:t>Solution:</a:t>
            </a:r>
            <a:r>
              <a:rPr lang="en-US" dirty="0" smtClean="0"/>
              <a:t> It is an action sequence which leads from the start node to the goal node.</a:t>
            </a:r>
          </a:p>
          <a:p>
            <a:r>
              <a:rPr lang="en-US" b="1" dirty="0" smtClean="0"/>
              <a:t>Optimal Solution:</a:t>
            </a:r>
            <a:r>
              <a:rPr lang="en-US" dirty="0" smtClean="0"/>
              <a:t> If a solution has the lowest cost among all solutions.</a:t>
            </a:r>
          </a:p>
          <a:p>
            <a:endParaRPr lang="en-US" dirty="0" smtClean="0"/>
          </a:p>
          <a:p>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search algorithms</a:t>
            </a:r>
          </a:p>
        </p:txBody>
      </p:sp>
      <p:sp>
        <p:nvSpPr>
          <p:cNvPr id="3" name="Content Placeholder 2"/>
          <p:cNvSpPr>
            <a:spLocks noGrp="1"/>
          </p:cNvSpPr>
          <p:nvPr>
            <p:ph sz="quarter" idx="1"/>
          </p:nvPr>
        </p:nvSpPr>
        <p:spPr>
          <a:xfrm>
            <a:off x="301752" y="1428736"/>
            <a:ext cx="8503920" cy="4572000"/>
          </a:xfrm>
        </p:spPr>
        <p:txBody>
          <a:bodyPr>
            <a:normAutofit/>
          </a:bodyPr>
          <a:lstStyle/>
          <a:p>
            <a:r>
              <a:rPr lang="en-US" dirty="0" smtClean="0"/>
              <a:t>Based on the search problems we can classify the search algorithms into uninformed (Blind search) search and informed search (Heuristic search) algorithms. </a:t>
            </a:r>
          </a:p>
          <a:p>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2803351"/>
            <a:ext cx="6296025" cy="401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Space</a:t>
            </a:r>
            <a:endParaRPr lang="en-US" b="1" dirty="0"/>
          </a:p>
        </p:txBody>
      </p:sp>
      <p:sp>
        <p:nvSpPr>
          <p:cNvPr id="3" name="Content Placeholder 2"/>
          <p:cNvSpPr>
            <a:spLocks noGrp="1"/>
          </p:cNvSpPr>
          <p:nvPr>
            <p:ph sz="quarter" idx="1"/>
          </p:nvPr>
        </p:nvSpPr>
        <p:spPr>
          <a:xfrm>
            <a:off x="301752" y="1428736"/>
            <a:ext cx="5134344" cy="4952592"/>
          </a:xfrm>
        </p:spPr>
        <p:txBody>
          <a:bodyPr>
            <a:normAutofit lnSpcReduction="10000"/>
          </a:bodyPr>
          <a:lstStyle/>
          <a:p>
            <a:r>
              <a:rPr lang="en-US" dirty="0"/>
              <a:t>The problem space may contain one or more solutions. </a:t>
            </a:r>
            <a:endParaRPr lang="en-US" dirty="0" smtClean="0"/>
          </a:p>
          <a:p>
            <a:r>
              <a:rPr lang="en-US" dirty="0" smtClean="0"/>
              <a:t>A </a:t>
            </a:r>
            <a:r>
              <a:rPr lang="en-US" dirty="0"/>
              <a:t>solution is a </a:t>
            </a:r>
            <a:r>
              <a:rPr lang="en-US" b="1" dirty="0"/>
              <a:t>combination</a:t>
            </a:r>
            <a:r>
              <a:rPr lang="en-US" dirty="0"/>
              <a:t> of operations and objects that achieve the </a:t>
            </a:r>
            <a:r>
              <a:rPr lang="en-US" dirty="0" smtClean="0"/>
              <a:t>goals.</a:t>
            </a:r>
          </a:p>
          <a:p>
            <a:endParaRPr lang="en-US" dirty="0"/>
          </a:p>
          <a:p>
            <a:r>
              <a:rPr lang="en-US" dirty="0"/>
              <a:t>A problem space </a:t>
            </a:r>
            <a:r>
              <a:rPr lang="en-US" b="1" dirty="0"/>
              <a:t>encompasses</a:t>
            </a:r>
            <a:r>
              <a:rPr lang="en-US" dirty="0"/>
              <a:t> all valid states that can be generated by the </a:t>
            </a:r>
            <a:r>
              <a:rPr lang="en-US" b="1" dirty="0"/>
              <a:t>application</a:t>
            </a:r>
            <a:r>
              <a:rPr lang="en-US" dirty="0"/>
              <a:t> of any </a:t>
            </a:r>
            <a:r>
              <a:rPr lang="en-US" b="1" dirty="0"/>
              <a:t>combination</a:t>
            </a:r>
            <a:r>
              <a:rPr lang="en-US" dirty="0"/>
              <a:t> of operators on any combination of objects</a:t>
            </a:r>
            <a:r>
              <a:rPr lang="en-US" dirty="0" smtClean="0"/>
              <a:t>.</a:t>
            </a:r>
            <a:endParaRPr lang="en-US" dirty="0"/>
          </a:p>
        </p:txBody>
      </p:sp>
      <p:sp>
        <p:nvSpPr>
          <p:cNvPr id="5" name="Content Placeholder 2"/>
          <p:cNvSpPr txBox="1">
            <a:spLocks/>
          </p:cNvSpPr>
          <p:nvPr/>
        </p:nvSpPr>
        <p:spPr>
          <a:xfrm>
            <a:off x="5724128" y="1484784"/>
            <a:ext cx="3312368" cy="4572000"/>
          </a:xfrm>
          <a:prstGeom prst="rect">
            <a:avLst/>
          </a:prstGeom>
          <a:solidFill>
            <a:srgbClr val="3399FF"/>
          </a:solidFill>
        </p:spPr>
        <p:txBody>
          <a:bodyPr vert="horz">
            <a:normAutofit lnSpcReduction="1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r>
              <a:rPr lang="en-US" dirty="0"/>
              <a:t>Problem solving is a process of generating solutions from observed data</a:t>
            </a:r>
            <a:r>
              <a:rPr lang="en-US" dirty="0" smtClean="0"/>
              <a:t>.</a:t>
            </a:r>
          </a:p>
          <a:p>
            <a:pPr marL="0" indent="0">
              <a:buNone/>
            </a:pPr>
            <a:r>
              <a:rPr lang="en-US" dirty="0"/>
              <a:t>A</a:t>
            </a:r>
            <a:r>
              <a:rPr lang="en-US" dirty="0" smtClean="0"/>
              <a:t> </a:t>
            </a:r>
            <a:r>
              <a:rPr lang="en-US" dirty="0"/>
              <a:t>‘problem’ is characterized by </a:t>
            </a:r>
            <a:endParaRPr lang="en-US" dirty="0" smtClean="0"/>
          </a:p>
          <a:p>
            <a:pPr marL="0" indent="0">
              <a:buNone/>
            </a:pPr>
            <a:r>
              <a:rPr lang="en-US" dirty="0" smtClean="0"/>
              <a:t>  • a </a:t>
            </a:r>
            <a:r>
              <a:rPr lang="en-US" dirty="0"/>
              <a:t>set of </a:t>
            </a:r>
            <a:r>
              <a:rPr lang="en-US" b="1" dirty="0"/>
              <a:t>goals</a:t>
            </a:r>
            <a:r>
              <a:rPr lang="en-US" dirty="0" smtClean="0"/>
              <a:t>,</a:t>
            </a:r>
          </a:p>
          <a:p>
            <a:pPr marL="0" indent="0">
              <a:buNone/>
            </a:pPr>
            <a:r>
              <a:rPr lang="en-US" dirty="0" smtClean="0"/>
              <a:t>  • </a:t>
            </a:r>
            <a:r>
              <a:rPr lang="en-US" dirty="0"/>
              <a:t>a set of </a:t>
            </a:r>
            <a:r>
              <a:rPr lang="en-US" b="1" dirty="0"/>
              <a:t>objects</a:t>
            </a:r>
            <a:r>
              <a:rPr lang="en-US" dirty="0"/>
              <a:t>, </a:t>
            </a:r>
            <a:r>
              <a:rPr lang="en-US" dirty="0" smtClean="0"/>
              <a:t>    </a:t>
            </a:r>
          </a:p>
          <a:p>
            <a:pPr marL="0" indent="0">
              <a:buNone/>
            </a:pPr>
            <a:r>
              <a:rPr lang="en-US" dirty="0"/>
              <a:t> </a:t>
            </a:r>
            <a:r>
              <a:rPr lang="en-US" dirty="0" smtClean="0"/>
              <a:t> • </a:t>
            </a:r>
            <a:r>
              <a:rPr lang="en-US" dirty="0"/>
              <a:t>a set of </a:t>
            </a:r>
            <a:r>
              <a:rPr lang="en-US" dirty="0" smtClean="0"/>
              <a:t>  </a:t>
            </a:r>
          </a:p>
          <a:p>
            <a:pPr marL="0" indent="0">
              <a:buNone/>
            </a:pPr>
            <a:r>
              <a:rPr lang="en-US" sz="2600" b="1" dirty="0"/>
              <a:t> </a:t>
            </a:r>
            <a:r>
              <a:rPr lang="en-US" sz="2600" b="1" dirty="0" smtClean="0"/>
              <a:t>      operations</a:t>
            </a:r>
            <a:endParaRPr lang="en-US" b="1" dirty="0"/>
          </a:p>
        </p:txBody>
      </p:sp>
    </p:spTree>
    <p:extLst>
      <p:ext uri="{BB962C8B-B14F-4D97-AF65-F5344CB8AC3E}">
        <p14:creationId xmlns:p14="http://schemas.microsoft.com/office/powerpoint/2010/main" val="7069456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Uninformed/Blind </a:t>
            </a:r>
            <a:r>
              <a:rPr lang="en-US" b="1" dirty="0" smtClean="0"/>
              <a:t>Search</a:t>
            </a:r>
            <a:endParaRPr lang="en-US" b="1" dirty="0"/>
          </a:p>
        </p:txBody>
      </p:sp>
      <p:sp>
        <p:nvSpPr>
          <p:cNvPr id="3" name="Content Placeholder 2"/>
          <p:cNvSpPr>
            <a:spLocks noGrp="1"/>
          </p:cNvSpPr>
          <p:nvPr>
            <p:ph sz="quarter" idx="1"/>
          </p:nvPr>
        </p:nvSpPr>
        <p:spPr>
          <a:xfrm>
            <a:off x="179512" y="1340768"/>
            <a:ext cx="8014664" cy="5096608"/>
          </a:xfrm>
        </p:spPr>
        <p:txBody>
          <a:bodyPr>
            <a:normAutofit fontScale="92500"/>
          </a:bodyPr>
          <a:lstStyle/>
          <a:p>
            <a:r>
              <a:rPr lang="en-US" dirty="0" smtClean="0"/>
              <a:t>The </a:t>
            </a:r>
            <a:r>
              <a:rPr lang="en-US" dirty="0"/>
              <a:t>uninformed search does </a:t>
            </a:r>
            <a:r>
              <a:rPr lang="en-US" dirty="0">
                <a:solidFill>
                  <a:srgbClr val="FF0000"/>
                </a:solidFill>
              </a:rPr>
              <a:t>not contain </a:t>
            </a:r>
            <a:r>
              <a:rPr lang="en-US" dirty="0"/>
              <a:t>any </a:t>
            </a:r>
            <a:r>
              <a:rPr lang="en-US" b="1" dirty="0">
                <a:solidFill>
                  <a:srgbClr val="FF0000"/>
                </a:solidFill>
              </a:rPr>
              <a:t>domain knowledge </a:t>
            </a:r>
            <a:r>
              <a:rPr lang="en-US" dirty="0"/>
              <a:t>such as closeness, the location of the goal. </a:t>
            </a:r>
            <a:endParaRPr lang="en-US" dirty="0" smtClean="0"/>
          </a:p>
          <a:p>
            <a:r>
              <a:rPr lang="en-US" dirty="0" smtClean="0"/>
              <a:t>It </a:t>
            </a:r>
            <a:r>
              <a:rPr lang="en-US" dirty="0"/>
              <a:t>operates in a </a:t>
            </a:r>
            <a:r>
              <a:rPr lang="en-US" b="1" dirty="0"/>
              <a:t>brute-force</a:t>
            </a:r>
            <a:r>
              <a:rPr lang="en-US" dirty="0"/>
              <a:t> way as it only includes information about how to traverse the tree and how to identify leaf and goal nodes. </a:t>
            </a:r>
            <a:endParaRPr lang="en-US" dirty="0" smtClean="0"/>
          </a:p>
          <a:p>
            <a:r>
              <a:rPr lang="en-US" dirty="0" smtClean="0"/>
              <a:t>Uninformed </a:t>
            </a:r>
            <a:r>
              <a:rPr lang="en-US" dirty="0"/>
              <a:t>search applies a way in which search tree is searched </a:t>
            </a:r>
            <a:r>
              <a:rPr lang="en-US" b="1" dirty="0"/>
              <a:t>without</a:t>
            </a:r>
            <a:r>
              <a:rPr lang="en-US" dirty="0"/>
              <a:t> any </a:t>
            </a:r>
            <a:r>
              <a:rPr lang="en-US" b="1" dirty="0"/>
              <a:t>information</a:t>
            </a:r>
            <a:r>
              <a:rPr lang="en-US" dirty="0"/>
              <a:t> about </a:t>
            </a:r>
            <a:r>
              <a:rPr lang="en-US" dirty="0" smtClean="0"/>
              <a:t>            the </a:t>
            </a:r>
            <a:r>
              <a:rPr lang="en-US" dirty="0"/>
              <a:t>search space like initial state operators and </a:t>
            </a:r>
            <a:r>
              <a:rPr lang="en-US" dirty="0" smtClean="0"/>
              <a:t>      test </a:t>
            </a:r>
            <a:r>
              <a:rPr lang="en-US" dirty="0"/>
              <a:t>for the goal, so it is also called </a:t>
            </a:r>
            <a:r>
              <a:rPr lang="en-US" b="1" dirty="0"/>
              <a:t>blind search</a:t>
            </a:r>
            <a:r>
              <a:rPr lang="en-US" dirty="0" smtClean="0"/>
              <a:t>.</a:t>
            </a:r>
          </a:p>
          <a:p>
            <a:r>
              <a:rPr lang="en-US" dirty="0" smtClean="0"/>
              <a:t>It </a:t>
            </a:r>
            <a:r>
              <a:rPr lang="en-US" dirty="0"/>
              <a:t>examines each </a:t>
            </a:r>
            <a:r>
              <a:rPr lang="en-US" b="1" dirty="0"/>
              <a:t>node</a:t>
            </a:r>
            <a:r>
              <a:rPr lang="en-US" dirty="0"/>
              <a:t> of the tree until it </a:t>
            </a:r>
            <a:r>
              <a:rPr lang="en-US" dirty="0" smtClean="0"/>
              <a:t>                 achieves </a:t>
            </a:r>
            <a:r>
              <a:rPr lang="en-US" dirty="0"/>
              <a:t>the </a:t>
            </a:r>
            <a:r>
              <a:rPr lang="en-US" b="1" dirty="0"/>
              <a:t>goal</a:t>
            </a:r>
            <a:r>
              <a:rPr lang="en-US" dirty="0"/>
              <a:t> node.</a:t>
            </a:r>
          </a:p>
          <a:p>
            <a:endParaRPr lang="en-US" dirty="0"/>
          </a:p>
        </p:txBody>
      </p:sp>
      <p:sp>
        <p:nvSpPr>
          <p:cNvPr id="4" name="AutoShape 2" descr="Why Would We Ever Use Blind Search? | PERPETUAL ENIGMA"/>
          <p:cNvSpPr>
            <a:spLocks noChangeAspect="1" noChangeArrowheads="1"/>
          </p:cNvSpPr>
          <p:nvPr/>
        </p:nvSpPr>
        <p:spPr bwMode="auto">
          <a:xfrm>
            <a:off x="155575" y="-9144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Why Would We Ever Use Blind Search? | PERPETUAL ENIGMA"/>
          <p:cNvSpPr>
            <a:spLocks noChangeAspect="1" noChangeArrowheads="1"/>
          </p:cNvSpPr>
          <p:nvPr/>
        </p:nvSpPr>
        <p:spPr bwMode="auto">
          <a:xfrm>
            <a:off x="307975" y="-7620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Why Would We Ever Use Blind Search? | PERPETUAL ENIGMA"/>
          <p:cNvSpPr>
            <a:spLocks noChangeAspect="1" noChangeArrowheads="1"/>
          </p:cNvSpPr>
          <p:nvPr/>
        </p:nvSpPr>
        <p:spPr bwMode="auto">
          <a:xfrm>
            <a:off x="460375" y="-6096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175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1" y="4293096"/>
            <a:ext cx="169168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54583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Informed  Search</a:t>
            </a:r>
            <a:endParaRPr lang="en-US" b="1" dirty="0"/>
          </a:p>
        </p:txBody>
      </p:sp>
      <p:sp>
        <p:nvSpPr>
          <p:cNvPr id="3" name="Content Placeholder 2"/>
          <p:cNvSpPr>
            <a:spLocks noGrp="1"/>
          </p:cNvSpPr>
          <p:nvPr>
            <p:ph sz="quarter" idx="1"/>
          </p:nvPr>
        </p:nvSpPr>
        <p:spPr>
          <a:xfrm>
            <a:off x="179512" y="1340768"/>
            <a:ext cx="8712968" cy="5328592"/>
          </a:xfrm>
        </p:spPr>
        <p:txBody>
          <a:bodyPr>
            <a:normAutofit lnSpcReduction="10000"/>
          </a:bodyPr>
          <a:lstStyle/>
          <a:p>
            <a:r>
              <a:rPr lang="en-US" b="1" dirty="0"/>
              <a:t>The Informed Search</a:t>
            </a:r>
            <a:r>
              <a:rPr lang="en-US" dirty="0"/>
              <a:t> (or Heuristic Search) is searching with “information” about the goal node. </a:t>
            </a:r>
            <a:endParaRPr lang="en-US" dirty="0" smtClean="0"/>
          </a:p>
          <a:p>
            <a:r>
              <a:rPr lang="en-US" dirty="0" smtClean="0"/>
              <a:t>For </a:t>
            </a:r>
            <a:r>
              <a:rPr lang="en-US" dirty="0"/>
              <a:t>example, in the A* search algorithm, first, we gather information about the goal node such as its location in </a:t>
            </a:r>
            <a:r>
              <a:rPr lang="en-US" dirty="0" err="1"/>
              <a:t>cartesian</a:t>
            </a:r>
            <a:r>
              <a:rPr lang="en-US" dirty="0"/>
              <a:t> coordinate form and then we write a function that can guide our node traversal, for example, finding its Euclidean distance, also this function is called Heuristic Function. </a:t>
            </a:r>
            <a:endParaRPr lang="en-US" dirty="0" smtClean="0"/>
          </a:p>
          <a:p>
            <a:r>
              <a:rPr lang="en-US" dirty="0" smtClean="0"/>
              <a:t>The </a:t>
            </a:r>
            <a:r>
              <a:rPr lang="en-US" dirty="0"/>
              <a:t>heuristic function will </a:t>
            </a:r>
            <a:r>
              <a:rPr lang="en-US" b="1" dirty="0"/>
              <a:t>guide</a:t>
            </a:r>
            <a:r>
              <a:rPr lang="en-US" dirty="0"/>
              <a:t> our </a:t>
            </a:r>
            <a:r>
              <a:rPr lang="en-US" b="1" dirty="0"/>
              <a:t>node traversal </a:t>
            </a:r>
            <a:r>
              <a:rPr lang="en-US" dirty="0"/>
              <a:t>by stating the </a:t>
            </a:r>
            <a:r>
              <a:rPr lang="en-US" b="1" dirty="0"/>
              <a:t>distance</a:t>
            </a:r>
            <a:r>
              <a:rPr lang="en-US" dirty="0"/>
              <a:t> left from each node to the goal node. </a:t>
            </a:r>
            <a:endParaRPr lang="en-US" dirty="0" smtClean="0"/>
          </a:p>
          <a:p>
            <a:r>
              <a:rPr lang="en-US" dirty="0" smtClean="0"/>
              <a:t>You </a:t>
            </a:r>
            <a:r>
              <a:rPr lang="en-US" dirty="0"/>
              <a:t>can also think of Informed Search Strategy as a Guided Search Strategy.</a:t>
            </a:r>
          </a:p>
          <a:p>
            <a:endParaRPr lang="en-US" dirty="0"/>
          </a:p>
        </p:txBody>
      </p:sp>
      <p:sp>
        <p:nvSpPr>
          <p:cNvPr id="4" name="AutoShape 2" descr="Why Would We Ever Use Blind Search? | PERPETUAL ENIGMA"/>
          <p:cNvSpPr>
            <a:spLocks noChangeAspect="1" noChangeArrowheads="1"/>
          </p:cNvSpPr>
          <p:nvPr/>
        </p:nvSpPr>
        <p:spPr bwMode="auto">
          <a:xfrm>
            <a:off x="155575" y="-9144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Why Would We Ever Use Blind Search? | PERPETUAL ENIGMA"/>
          <p:cNvSpPr>
            <a:spLocks noChangeAspect="1" noChangeArrowheads="1"/>
          </p:cNvSpPr>
          <p:nvPr/>
        </p:nvSpPr>
        <p:spPr bwMode="auto">
          <a:xfrm>
            <a:off x="307975" y="-7620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Why Would We Ever Use Blind Search? | PERPETUAL ENIGMA"/>
          <p:cNvSpPr>
            <a:spLocks noChangeAspect="1" noChangeArrowheads="1"/>
          </p:cNvSpPr>
          <p:nvPr/>
        </p:nvSpPr>
        <p:spPr bwMode="auto">
          <a:xfrm>
            <a:off x="460375" y="-6096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3050938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Informed  Search</a:t>
            </a:r>
            <a:endParaRPr lang="en-US" b="1" dirty="0"/>
          </a:p>
        </p:txBody>
      </p:sp>
      <p:sp>
        <p:nvSpPr>
          <p:cNvPr id="3" name="Content Placeholder 2"/>
          <p:cNvSpPr>
            <a:spLocks noGrp="1"/>
          </p:cNvSpPr>
          <p:nvPr>
            <p:ph sz="quarter" idx="1"/>
          </p:nvPr>
        </p:nvSpPr>
        <p:spPr>
          <a:xfrm>
            <a:off x="179512" y="1484784"/>
            <a:ext cx="8712968" cy="4952592"/>
          </a:xfrm>
        </p:spPr>
        <p:txBody>
          <a:bodyPr>
            <a:normAutofit fontScale="92500" lnSpcReduction="20000"/>
          </a:bodyPr>
          <a:lstStyle/>
          <a:p>
            <a:r>
              <a:rPr lang="en-US" dirty="0" smtClean="0"/>
              <a:t>Informed </a:t>
            </a:r>
            <a:r>
              <a:rPr lang="en-US" dirty="0"/>
              <a:t>search algorithms use domain knowledge. In an informed search, problem information is available which can guide the search. Informed search strategies can find a solution more efficiently than an uninformed search strategy. Informed search is also called a Heuristic search.</a:t>
            </a:r>
          </a:p>
          <a:p>
            <a:r>
              <a:rPr lang="en-US" dirty="0"/>
              <a:t>A heuristic is a way which might not always be guaranteed for best solutions but guaranteed to find a good solution in reasonable time.</a:t>
            </a:r>
          </a:p>
          <a:p>
            <a:r>
              <a:rPr lang="en-US" dirty="0"/>
              <a:t>Informed search can solve much complex problem which could not be solved in another way.</a:t>
            </a:r>
          </a:p>
          <a:p>
            <a:r>
              <a:rPr lang="en-US" dirty="0"/>
              <a:t>An example of informed search algorithms is a traveling salesman problem.</a:t>
            </a:r>
          </a:p>
          <a:p>
            <a:pPr marL="635000" indent="-273050"/>
            <a:r>
              <a:rPr lang="en-US" dirty="0"/>
              <a:t>Greedy Search</a:t>
            </a:r>
          </a:p>
          <a:p>
            <a:pPr marL="635000" indent="-273050"/>
            <a:r>
              <a:rPr lang="en-US" dirty="0"/>
              <a:t>A* Search</a:t>
            </a:r>
          </a:p>
          <a:p>
            <a:endParaRPr lang="en-US" dirty="0"/>
          </a:p>
        </p:txBody>
      </p:sp>
      <p:sp>
        <p:nvSpPr>
          <p:cNvPr id="4" name="AutoShape 2" descr="Why Would We Ever Use Blind Search? | PERPETUAL ENIGMA"/>
          <p:cNvSpPr>
            <a:spLocks noChangeAspect="1" noChangeArrowheads="1"/>
          </p:cNvSpPr>
          <p:nvPr/>
        </p:nvSpPr>
        <p:spPr bwMode="auto">
          <a:xfrm>
            <a:off x="155575" y="-9144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Why Would We Ever Use Blind Search? | PERPETUAL ENIGMA"/>
          <p:cNvSpPr>
            <a:spLocks noChangeAspect="1" noChangeArrowheads="1"/>
          </p:cNvSpPr>
          <p:nvPr/>
        </p:nvSpPr>
        <p:spPr bwMode="auto">
          <a:xfrm>
            <a:off x="307975" y="-7620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Why Would We Ever Use Blind Search? | PERPETUAL ENIGMA"/>
          <p:cNvSpPr>
            <a:spLocks noChangeAspect="1" noChangeArrowheads="1"/>
          </p:cNvSpPr>
          <p:nvPr/>
        </p:nvSpPr>
        <p:spPr bwMode="auto">
          <a:xfrm>
            <a:off x="460375" y="-609600"/>
            <a:ext cx="1495425" cy="190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2896769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Blind Search:  Breadth-first </a:t>
            </a:r>
            <a:r>
              <a:rPr lang="en-US" b="1" dirty="0"/>
              <a:t>Search</a:t>
            </a:r>
            <a:endParaRPr lang="en-IN" dirty="0"/>
          </a:p>
        </p:txBody>
      </p:sp>
      <p:sp>
        <p:nvSpPr>
          <p:cNvPr id="3" name="Content Placeholder 2"/>
          <p:cNvSpPr>
            <a:spLocks noGrp="1"/>
          </p:cNvSpPr>
          <p:nvPr>
            <p:ph sz="quarter" idx="1"/>
          </p:nvPr>
        </p:nvSpPr>
        <p:spPr/>
        <p:txBody>
          <a:bodyPr>
            <a:normAutofit lnSpcReduction="10000"/>
          </a:bodyPr>
          <a:lstStyle/>
          <a:p>
            <a:r>
              <a:rPr lang="en-US" dirty="0" smtClean="0"/>
              <a:t>Breadth-first </a:t>
            </a:r>
            <a:r>
              <a:rPr lang="en-US" dirty="0"/>
              <a:t>search is the most common search strategy for traversing a tree or graph. </a:t>
            </a:r>
            <a:endParaRPr lang="en-US" dirty="0" smtClean="0"/>
          </a:p>
          <a:p>
            <a:r>
              <a:rPr lang="en-US" dirty="0" smtClean="0"/>
              <a:t>This </a:t>
            </a:r>
            <a:r>
              <a:rPr lang="en-US" dirty="0"/>
              <a:t>algorithm searches </a:t>
            </a:r>
            <a:r>
              <a:rPr lang="en-US" b="1" dirty="0">
                <a:solidFill>
                  <a:srgbClr val="FF0000"/>
                </a:solidFill>
              </a:rPr>
              <a:t>breadthwise</a:t>
            </a:r>
            <a:r>
              <a:rPr lang="en-US" dirty="0">
                <a:solidFill>
                  <a:srgbClr val="FF0000"/>
                </a:solidFill>
              </a:rPr>
              <a:t> </a:t>
            </a:r>
            <a:r>
              <a:rPr lang="en-US" dirty="0"/>
              <a:t>in a tree or graph, so it is called breadth-first search.</a:t>
            </a:r>
          </a:p>
          <a:p>
            <a:r>
              <a:rPr lang="en-US" dirty="0"/>
              <a:t>BFS algorithm starts searching from the </a:t>
            </a:r>
            <a:r>
              <a:rPr lang="en-US" b="1" dirty="0"/>
              <a:t>root node </a:t>
            </a:r>
            <a:r>
              <a:rPr lang="en-US" dirty="0"/>
              <a:t>of the tree and </a:t>
            </a:r>
            <a:r>
              <a:rPr lang="en-US" b="1" dirty="0"/>
              <a:t>expands</a:t>
            </a:r>
            <a:r>
              <a:rPr lang="en-US" dirty="0"/>
              <a:t> all successor node at the </a:t>
            </a:r>
            <a:r>
              <a:rPr lang="en-US" b="1" dirty="0">
                <a:solidFill>
                  <a:srgbClr val="FF0000"/>
                </a:solidFill>
              </a:rPr>
              <a:t>current level </a:t>
            </a:r>
            <a:r>
              <a:rPr lang="en-US" dirty="0"/>
              <a:t>before moving to nodes of next level.</a:t>
            </a:r>
          </a:p>
          <a:p>
            <a:r>
              <a:rPr lang="en-US" dirty="0"/>
              <a:t>The breadth-first search algorithm is an example of a general-graph search algorithm. </a:t>
            </a:r>
          </a:p>
          <a:p>
            <a:r>
              <a:rPr lang="en-US" dirty="0"/>
              <a:t>Breadth-first search implemented using </a:t>
            </a:r>
            <a:r>
              <a:rPr lang="en-US" dirty="0" smtClean="0"/>
              <a:t>FIFO </a:t>
            </a:r>
            <a:r>
              <a:rPr lang="en-IN" dirty="0" smtClean="0"/>
              <a:t>(</a:t>
            </a:r>
            <a:r>
              <a:rPr lang="en-IN" dirty="0"/>
              <a:t>First-In-First-Out</a:t>
            </a:r>
            <a:r>
              <a:rPr lang="en-IN" dirty="0" smtClean="0"/>
              <a:t>)</a:t>
            </a:r>
            <a:r>
              <a:rPr lang="en-US" dirty="0" smtClean="0"/>
              <a:t> </a:t>
            </a:r>
            <a:r>
              <a:rPr lang="en-US" dirty="0"/>
              <a:t>queue data structure.</a:t>
            </a:r>
          </a:p>
          <a:p>
            <a:endParaRPr lang="en-IN" dirty="0"/>
          </a:p>
        </p:txBody>
      </p:sp>
    </p:spTree>
    <p:extLst>
      <p:ext uri="{BB962C8B-B14F-4D97-AF65-F5344CB8AC3E}">
        <p14:creationId xmlns:p14="http://schemas.microsoft.com/office/powerpoint/2010/main" val="36917213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Breadth-first Search</a:t>
            </a:r>
            <a:endParaRPr lang="en-IN" dirty="0"/>
          </a:p>
        </p:txBody>
      </p:sp>
      <p:sp>
        <p:nvSpPr>
          <p:cNvPr id="3" name="Content Placeholder 2"/>
          <p:cNvSpPr>
            <a:spLocks noGrp="1"/>
          </p:cNvSpPr>
          <p:nvPr>
            <p:ph sz="quarter" idx="1"/>
          </p:nvPr>
        </p:nvSpPr>
        <p:spPr/>
        <p:txBody>
          <a:bodyPr>
            <a:normAutofit/>
          </a:bodyPr>
          <a:lstStyle/>
          <a:p>
            <a:endParaRPr lang="en-IN" dirty="0"/>
          </a:p>
        </p:txBody>
      </p:sp>
      <p:pic>
        <p:nvPicPr>
          <p:cNvPr id="337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9"/>
            <a:ext cx="8568952" cy="540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136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868346"/>
          </a:xfrm>
        </p:spPr>
        <p:txBody>
          <a:bodyPr>
            <a:noAutofit/>
          </a:bodyPr>
          <a:lstStyle/>
          <a:p>
            <a:r>
              <a:rPr lang="en-IN" sz="3200" b="1" dirty="0" smtClean="0">
                <a:solidFill>
                  <a:schemeClr val="accent3">
                    <a:lumMod val="50000"/>
                  </a:schemeClr>
                </a:solidFill>
              </a:rPr>
              <a:t>AI  Role in Mechanical Engineering</a:t>
            </a:r>
            <a:endParaRPr lang="en-US" sz="3200" dirty="0" smtClean="0">
              <a:solidFill>
                <a:schemeClr val="accent3">
                  <a:lumMod val="50000"/>
                </a:schemeClr>
              </a:solidFill>
            </a:endParaRPr>
          </a:p>
        </p:txBody>
      </p:sp>
      <p:sp>
        <p:nvSpPr>
          <p:cNvPr id="7" name="Content Placeholder 6"/>
          <p:cNvSpPr>
            <a:spLocks noGrp="1"/>
          </p:cNvSpPr>
          <p:nvPr>
            <p:ph idx="1"/>
          </p:nvPr>
        </p:nvSpPr>
        <p:spPr>
          <a:xfrm>
            <a:off x="428596" y="1357298"/>
            <a:ext cx="8401080" cy="4411675"/>
          </a:xfrm>
        </p:spPr>
        <p:txBody>
          <a:bodyPr/>
          <a:lstStyle/>
          <a:p>
            <a:pPr>
              <a:buNone/>
            </a:pPr>
            <a:r>
              <a:rPr lang="en-IN" dirty="0" smtClean="0">
                <a:solidFill>
                  <a:srgbClr val="FF0000"/>
                </a:solidFill>
              </a:rPr>
              <a:t>Stress Elimination in 3D Structures</a:t>
            </a:r>
          </a:p>
          <a:p>
            <a:r>
              <a:rPr lang="en-IN" dirty="0" smtClean="0"/>
              <a:t>Estimating the amount of stress while designing and manufacturing 3D Structures</a:t>
            </a:r>
          </a:p>
          <a:p>
            <a:pPr>
              <a:buNone/>
            </a:pPr>
            <a:r>
              <a:rPr lang="en-US" dirty="0" smtClean="0">
                <a:solidFill>
                  <a:srgbClr val="FF0000"/>
                </a:solidFill>
              </a:rPr>
              <a:t>Material Evaluation for Different Services</a:t>
            </a:r>
          </a:p>
          <a:p>
            <a:r>
              <a:rPr lang="en-US" dirty="0" smtClean="0"/>
              <a:t>Evaluating materials, its Strength-</a:t>
            </a:r>
            <a:r>
              <a:rPr lang="en-US" dirty="0" smtClean="0">
                <a:solidFill>
                  <a:srgbClr val="FF0000"/>
                </a:solidFill>
              </a:rPr>
              <a:t>durability-quality </a:t>
            </a:r>
            <a:r>
              <a:rPr lang="en-US" dirty="0" smtClean="0"/>
              <a:t>and helping in a more exceptional manufacturing process</a:t>
            </a:r>
            <a:endParaRPr lang="en-US" dirty="0"/>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pic>
        <p:nvPicPr>
          <p:cNvPr id="109572" name="Picture 4"/>
          <p:cNvPicPr>
            <a:picLocks noChangeAspect="1" noChangeArrowheads="1"/>
          </p:cNvPicPr>
          <p:nvPr/>
        </p:nvPicPr>
        <p:blipFill>
          <a:blip r:embed="rId2"/>
          <a:srcRect/>
          <a:stretch>
            <a:fillRect/>
          </a:stretch>
        </p:blipFill>
        <p:spPr bwMode="auto">
          <a:xfrm>
            <a:off x="1" y="5357826"/>
            <a:ext cx="9144000"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Breadth-first Search</a:t>
            </a:r>
            <a:endParaRPr lang="en-IN" dirty="0"/>
          </a:p>
        </p:txBody>
      </p:sp>
      <p:sp>
        <p:nvSpPr>
          <p:cNvPr id="3" name="Content Placeholder 2"/>
          <p:cNvSpPr>
            <a:spLocks noGrp="1"/>
          </p:cNvSpPr>
          <p:nvPr>
            <p:ph sz="quarter" idx="1"/>
          </p:nvPr>
        </p:nvSpPr>
        <p:spPr/>
        <p:txBody>
          <a:bodyPr>
            <a:normAutofit/>
          </a:bodyPr>
          <a:lstStyle/>
          <a:p>
            <a:endParaRPr lang="en-IN" dirty="0"/>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1052736"/>
            <a:ext cx="8810625" cy="583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0" y="980728"/>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35433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Breadth-first Search</a:t>
            </a:r>
            <a:endParaRPr lang="en-IN" dirty="0"/>
          </a:p>
        </p:txBody>
      </p:sp>
      <p:sp>
        <p:nvSpPr>
          <p:cNvPr id="3" name="Content Placeholder 2"/>
          <p:cNvSpPr>
            <a:spLocks noGrp="1"/>
          </p:cNvSpPr>
          <p:nvPr>
            <p:ph sz="quarter" idx="1"/>
          </p:nvPr>
        </p:nvSpPr>
        <p:spPr/>
        <p:txBody>
          <a:bodyPr>
            <a:normAutofit/>
          </a:bodyPr>
          <a:lstStyle/>
          <a:p>
            <a:pPr marL="0" indent="0">
              <a:buNone/>
            </a:pPr>
            <a:r>
              <a:rPr lang="en-US" b="1" dirty="0"/>
              <a:t>Example: </a:t>
            </a:r>
          </a:p>
          <a:p>
            <a:r>
              <a:rPr lang="en-US" dirty="0"/>
              <a:t>In the below tree structure, we have shown the traversing of the tree using BFS algorithm from the root node S to goal node K. </a:t>
            </a:r>
            <a:endParaRPr lang="en-US" dirty="0" smtClean="0"/>
          </a:p>
          <a:p>
            <a:r>
              <a:rPr lang="en-US" dirty="0" smtClean="0"/>
              <a:t>BFS </a:t>
            </a:r>
            <a:r>
              <a:rPr lang="en-US" dirty="0"/>
              <a:t>search algorithm traverse in layers, so it will follow the path which is shown by the dotted arrow, and the traversed path will be</a:t>
            </a:r>
            <a:r>
              <a:rPr lang="en-US" dirty="0" smtClean="0"/>
              <a:t>:</a:t>
            </a:r>
          </a:p>
          <a:p>
            <a:endParaRPr lang="en-US" dirty="0"/>
          </a:p>
          <a:p>
            <a:pPr marL="0" indent="0">
              <a:buNone/>
            </a:pPr>
            <a:r>
              <a:rPr lang="pt-BR" dirty="0"/>
              <a:t>S---&gt; </a:t>
            </a:r>
            <a:r>
              <a:rPr lang="pt-BR" dirty="0" smtClean="0"/>
              <a:t>A--&gt;</a:t>
            </a:r>
            <a:r>
              <a:rPr lang="pt-BR" dirty="0"/>
              <a:t>B-</a:t>
            </a:r>
            <a:r>
              <a:rPr lang="pt-BR" dirty="0" smtClean="0"/>
              <a:t>--&gt;</a:t>
            </a:r>
            <a:r>
              <a:rPr lang="pt-BR" dirty="0"/>
              <a:t>C-</a:t>
            </a:r>
            <a:r>
              <a:rPr lang="pt-BR" dirty="0" smtClean="0"/>
              <a:t>-&gt;</a:t>
            </a:r>
            <a:r>
              <a:rPr lang="pt-BR" dirty="0"/>
              <a:t>D-</a:t>
            </a:r>
            <a:r>
              <a:rPr lang="pt-BR" dirty="0" smtClean="0"/>
              <a:t>--&gt;</a:t>
            </a:r>
            <a:r>
              <a:rPr lang="pt-BR" dirty="0"/>
              <a:t>G-</a:t>
            </a:r>
            <a:r>
              <a:rPr lang="pt-BR" dirty="0" smtClean="0"/>
              <a:t>-&gt;H--&gt;E--&gt;</a:t>
            </a:r>
            <a:r>
              <a:rPr lang="pt-BR" dirty="0"/>
              <a:t>F-</a:t>
            </a:r>
            <a:r>
              <a:rPr lang="pt-BR" dirty="0" smtClean="0"/>
              <a:t>-&gt;</a:t>
            </a:r>
            <a:r>
              <a:rPr lang="pt-BR" dirty="0"/>
              <a:t>I----&gt;K </a:t>
            </a:r>
            <a:endParaRPr lang="en-US" dirty="0"/>
          </a:p>
          <a:p>
            <a:endParaRPr lang="en-IN" dirty="0"/>
          </a:p>
        </p:txBody>
      </p:sp>
    </p:spTree>
    <p:extLst>
      <p:ext uri="{BB962C8B-B14F-4D97-AF65-F5344CB8AC3E}">
        <p14:creationId xmlns:p14="http://schemas.microsoft.com/office/powerpoint/2010/main" val="5907707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Breadth-first Search</a:t>
            </a:r>
            <a:endParaRPr lang="en-IN" dirty="0"/>
          </a:p>
        </p:txBody>
      </p:sp>
      <p:sp>
        <p:nvSpPr>
          <p:cNvPr id="3" name="Content Placeholder 2"/>
          <p:cNvSpPr>
            <a:spLocks noGrp="1"/>
          </p:cNvSpPr>
          <p:nvPr>
            <p:ph sz="quarter" idx="1"/>
          </p:nvPr>
        </p:nvSpPr>
        <p:spPr>
          <a:xfrm>
            <a:off x="199971" y="5733256"/>
            <a:ext cx="8503920" cy="869848"/>
          </a:xfrm>
        </p:spPr>
        <p:txBody>
          <a:bodyPr>
            <a:normAutofit/>
          </a:bodyPr>
          <a:lstStyle/>
          <a:p>
            <a:pPr marL="0" indent="0">
              <a:buNone/>
            </a:pPr>
            <a:r>
              <a:rPr lang="pt-BR" dirty="0" smtClean="0">
                <a:solidFill>
                  <a:srgbClr val="FF0000"/>
                </a:solidFill>
              </a:rPr>
              <a:t>    S-</a:t>
            </a:r>
            <a:r>
              <a:rPr lang="pt-BR" dirty="0">
                <a:solidFill>
                  <a:srgbClr val="FF0000"/>
                </a:solidFill>
              </a:rPr>
              <a:t>--&gt; A--&gt;B---&gt;C--&gt;D---&gt;G--&gt;H--&gt;E--&gt;F--&gt;I----&gt;K</a:t>
            </a:r>
            <a:endParaRPr lang="en-IN" dirty="0">
              <a:solidFill>
                <a:srgbClr val="FF0000"/>
              </a:solidFill>
            </a:endParaRPr>
          </a:p>
        </p:txBody>
      </p:sp>
      <p:pic>
        <p:nvPicPr>
          <p:cNvPr id="34818" name="Picture 2" descr="Uninformed Search Algorith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8883610" cy="539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3751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778" y="188640"/>
            <a:ext cx="7772400" cy="778098"/>
          </a:xfrm>
        </p:spPr>
        <p:txBody>
          <a:bodyPr/>
          <a:lstStyle/>
          <a:p>
            <a:r>
              <a:rPr lang="en-US" b="1" dirty="0" smtClean="0"/>
              <a:t>Depth-first </a:t>
            </a:r>
            <a:r>
              <a:rPr lang="en-US" b="1" dirty="0"/>
              <a:t>Search</a:t>
            </a:r>
            <a:endParaRPr lang="en-IN" dirty="0"/>
          </a:p>
        </p:txBody>
      </p:sp>
      <p:sp>
        <p:nvSpPr>
          <p:cNvPr id="3" name="Content Placeholder 2"/>
          <p:cNvSpPr>
            <a:spLocks noGrp="1"/>
          </p:cNvSpPr>
          <p:nvPr>
            <p:ph sz="quarter" idx="1"/>
          </p:nvPr>
        </p:nvSpPr>
        <p:spPr>
          <a:xfrm>
            <a:off x="301752" y="908720"/>
            <a:ext cx="8662736" cy="4350224"/>
          </a:xfrm>
        </p:spPr>
        <p:txBody>
          <a:bodyPr>
            <a:normAutofit/>
          </a:bodyPr>
          <a:lstStyle/>
          <a:p>
            <a:r>
              <a:rPr lang="en-US" sz="2800" dirty="0">
                <a:latin typeface="+mj-lt"/>
              </a:rPr>
              <a:t>Depth-first search </a:t>
            </a:r>
            <a:r>
              <a:rPr lang="en-US" sz="2800" dirty="0" smtClean="0">
                <a:latin typeface="+mj-lt"/>
              </a:rPr>
              <a:t>is a </a:t>
            </a:r>
            <a:r>
              <a:rPr lang="en-US" sz="2800" b="1" dirty="0">
                <a:latin typeface="+mj-lt"/>
              </a:rPr>
              <a:t>recursive</a:t>
            </a:r>
            <a:r>
              <a:rPr lang="en-US" sz="2800" dirty="0">
                <a:latin typeface="+mj-lt"/>
              </a:rPr>
              <a:t> algorithm for traversing a tree or graph data structure.</a:t>
            </a:r>
          </a:p>
          <a:p>
            <a:r>
              <a:rPr lang="en-US" sz="2800" dirty="0">
                <a:latin typeface="+mj-lt"/>
              </a:rPr>
              <a:t>It is called the depth-first search because it starts from the </a:t>
            </a:r>
            <a:r>
              <a:rPr lang="en-US" sz="2800" b="1" dirty="0">
                <a:latin typeface="+mj-lt"/>
              </a:rPr>
              <a:t>root node </a:t>
            </a:r>
            <a:r>
              <a:rPr lang="en-US" sz="2800" dirty="0">
                <a:latin typeface="+mj-lt"/>
              </a:rPr>
              <a:t>and follows each path to its </a:t>
            </a:r>
            <a:r>
              <a:rPr lang="en-US" sz="2800" b="1" dirty="0">
                <a:solidFill>
                  <a:srgbClr val="FF0000"/>
                </a:solidFill>
                <a:latin typeface="+mj-lt"/>
              </a:rPr>
              <a:t>greatest </a:t>
            </a:r>
            <a:r>
              <a:rPr lang="en-US" sz="2800" dirty="0">
                <a:solidFill>
                  <a:srgbClr val="FF0000"/>
                </a:solidFill>
                <a:latin typeface="+mj-lt"/>
              </a:rPr>
              <a:t>depth node </a:t>
            </a:r>
            <a:r>
              <a:rPr lang="en-US" sz="2800" dirty="0">
                <a:latin typeface="+mj-lt"/>
              </a:rPr>
              <a:t>before moving to the next path.</a:t>
            </a:r>
          </a:p>
          <a:p>
            <a:r>
              <a:rPr lang="en-US" sz="2800" dirty="0">
                <a:latin typeface="+mj-lt"/>
              </a:rPr>
              <a:t>DFS uses a </a:t>
            </a:r>
            <a:r>
              <a:rPr lang="en-US" sz="2800" b="1" dirty="0">
                <a:solidFill>
                  <a:srgbClr val="FF0000"/>
                </a:solidFill>
                <a:latin typeface="+mj-lt"/>
              </a:rPr>
              <a:t>stack data </a:t>
            </a:r>
            <a:r>
              <a:rPr lang="en-US" sz="2800" dirty="0">
                <a:latin typeface="+mj-lt"/>
              </a:rPr>
              <a:t>structure for its implementation.</a:t>
            </a:r>
          </a:p>
          <a:p>
            <a:r>
              <a:rPr lang="en-US" sz="2800" dirty="0">
                <a:latin typeface="+mj-lt"/>
              </a:rPr>
              <a:t>The process of the DFS algorithm is similar to the BFS algorithm.</a:t>
            </a:r>
          </a:p>
          <a:p>
            <a:endParaRPr lang="en-IN" dirty="0"/>
          </a:p>
        </p:txBody>
      </p:sp>
      <p:sp>
        <p:nvSpPr>
          <p:cNvPr id="4" name="TextBox 3"/>
          <p:cNvSpPr txBox="1"/>
          <p:nvPr/>
        </p:nvSpPr>
        <p:spPr>
          <a:xfrm>
            <a:off x="179513" y="5110152"/>
            <a:ext cx="8856984" cy="1631216"/>
          </a:xfrm>
          <a:prstGeom prst="rect">
            <a:avLst/>
          </a:prstGeom>
          <a:solidFill>
            <a:srgbClr val="33CCFF"/>
          </a:solidFill>
        </p:spPr>
        <p:txBody>
          <a:bodyPr wrap="square" rtlCol="0">
            <a:spAutoFit/>
          </a:bodyPr>
          <a:lstStyle/>
          <a:p>
            <a:r>
              <a:rPr lang="en-US" sz="2000" b="1" dirty="0" smtClean="0"/>
              <a:t>Stack: </a:t>
            </a:r>
            <a:r>
              <a:rPr lang="en-US" sz="2000" b="1" dirty="0"/>
              <a:t>Consider an example of plates stacked over one another in the canteen. </a:t>
            </a:r>
            <a:endParaRPr lang="en-US" sz="2000" b="1" dirty="0" smtClean="0"/>
          </a:p>
          <a:p>
            <a:r>
              <a:rPr lang="en-US" sz="2000" b="1" dirty="0" smtClean="0"/>
              <a:t>The </a:t>
            </a:r>
            <a:r>
              <a:rPr lang="en-US" sz="2000" b="1" dirty="0">
                <a:solidFill>
                  <a:srgbClr val="FF0000"/>
                </a:solidFill>
              </a:rPr>
              <a:t>plate</a:t>
            </a:r>
            <a:r>
              <a:rPr lang="en-US" sz="2000" b="1" dirty="0"/>
              <a:t> which is at the top is the first one to be removed, i.e. the plate which has </a:t>
            </a:r>
            <a:r>
              <a:rPr lang="en-US" sz="2000" b="1" dirty="0" smtClean="0"/>
              <a:t>been </a:t>
            </a:r>
            <a:r>
              <a:rPr lang="en-US" sz="2000" b="1" dirty="0"/>
              <a:t>placed at the bottommost position remains in the stack for the longest period </a:t>
            </a:r>
            <a:r>
              <a:rPr lang="en-US" sz="2000" b="1" dirty="0" smtClean="0"/>
              <a:t>of </a:t>
            </a:r>
            <a:r>
              <a:rPr lang="en-US" sz="2000" b="1" dirty="0"/>
              <a:t>time. So, it can be simply seen to follow </a:t>
            </a:r>
            <a:r>
              <a:rPr lang="en-US" sz="2000" b="1" dirty="0">
                <a:solidFill>
                  <a:srgbClr val="FF0000"/>
                </a:solidFill>
              </a:rPr>
              <a:t>LIFO(Last In First Out</a:t>
            </a:r>
            <a:r>
              <a:rPr lang="en-US" sz="2000" b="1" dirty="0" smtClean="0"/>
              <a:t>)/</a:t>
            </a:r>
          </a:p>
          <a:p>
            <a:r>
              <a:rPr lang="en-US" sz="2000" b="1" dirty="0" smtClean="0">
                <a:solidFill>
                  <a:srgbClr val="FF0000"/>
                </a:solidFill>
              </a:rPr>
              <a:t>FILO(First </a:t>
            </a:r>
            <a:r>
              <a:rPr lang="en-US" sz="2000" b="1" dirty="0">
                <a:solidFill>
                  <a:srgbClr val="FF0000"/>
                </a:solidFill>
              </a:rPr>
              <a:t>In Last Out) </a:t>
            </a:r>
            <a:r>
              <a:rPr lang="en-US" sz="2000" b="1" dirty="0"/>
              <a:t>order.</a:t>
            </a:r>
            <a:endParaRPr lang="en-IN" sz="2000" b="1" dirty="0"/>
          </a:p>
        </p:txBody>
      </p:sp>
      <p:cxnSp>
        <p:nvCxnSpPr>
          <p:cNvPr id="5" name="Straight Connector 4"/>
          <p:cNvCxnSpPr/>
          <p:nvPr/>
        </p:nvCxnSpPr>
        <p:spPr>
          <a:xfrm>
            <a:off x="0" y="908720"/>
            <a:ext cx="914400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13012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Depth-first </a:t>
            </a:r>
            <a:r>
              <a:rPr lang="en-US" b="1" dirty="0"/>
              <a:t>Search</a:t>
            </a:r>
            <a:endParaRPr lang="en-IN" dirty="0"/>
          </a:p>
        </p:txBody>
      </p:sp>
      <p:sp>
        <p:nvSpPr>
          <p:cNvPr id="3" name="Content Placeholder 2"/>
          <p:cNvSpPr>
            <a:spLocks noGrp="1"/>
          </p:cNvSpPr>
          <p:nvPr>
            <p:ph sz="quarter" idx="1"/>
          </p:nvPr>
        </p:nvSpPr>
        <p:spPr/>
        <p:txBody>
          <a:bodyPr>
            <a:normAutofit/>
          </a:bodyPr>
          <a:lstStyle/>
          <a:p>
            <a:endParaRPr lang="en-IN"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268760"/>
            <a:ext cx="8225160" cy="569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27217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Depth-first Search: Example</a:t>
            </a:r>
            <a:endParaRPr lang="en-IN" dirty="0"/>
          </a:p>
        </p:txBody>
      </p:sp>
      <p:sp>
        <p:nvSpPr>
          <p:cNvPr id="3" name="Content Placeholder 2"/>
          <p:cNvSpPr>
            <a:spLocks noGrp="1"/>
          </p:cNvSpPr>
          <p:nvPr>
            <p:ph sz="quarter" idx="1"/>
          </p:nvPr>
        </p:nvSpPr>
        <p:spPr/>
        <p:txBody>
          <a:bodyPr>
            <a:normAutofit/>
          </a:bodyPr>
          <a:lstStyle/>
          <a:p>
            <a:r>
              <a:rPr lang="en-US" dirty="0"/>
              <a:t>In the below search tree, we have shown the flow of depth-first search, and it will follow the order as:</a:t>
            </a:r>
          </a:p>
          <a:p>
            <a:pPr marL="0" indent="0">
              <a:buNone/>
            </a:pPr>
            <a:r>
              <a:rPr lang="en-US" dirty="0" smtClean="0"/>
              <a:t>           </a:t>
            </a:r>
            <a:r>
              <a:rPr lang="en-US" b="1" dirty="0" smtClean="0">
                <a:solidFill>
                  <a:srgbClr val="FF0000"/>
                </a:solidFill>
              </a:rPr>
              <a:t>Root </a:t>
            </a:r>
            <a:r>
              <a:rPr lang="en-US" b="1" dirty="0">
                <a:solidFill>
                  <a:srgbClr val="FF0000"/>
                </a:solidFill>
              </a:rPr>
              <a:t>node---&gt;Left node ----&gt; right node</a:t>
            </a:r>
            <a:r>
              <a:rPr lang="en-US" dirty="0"/>
              <a:t>.</a:t>
            </a:r>
          </a:p>
          <a:p>
            <a:r>
              <a:rPr lang="en-US" dirty="0"/>
              <a:t>It will start searching from root node S, and traverse A, then B, then D and E, after traversing E, it will backtrack the tree as E has no other successor and still goal node is not found. </a:t>
            </a:r>
            <a:endParaRPr lang="en-US" dirty="0" smtClean="0"/>
          </a:p>
          <a:p>
            <a:r>
              <a:rPr lang="en-US" dirty="0" smtClean="0"/>
              <a:t>After </a:t>
            </a:r>
            <a:r>
              <a:rPr lang="en-US" dirty="0"/>
              <a:t>backtracking it will traverse </a:t>
            </a:r>
            <a:r>
              <a:rPr lang="en-US" b="1" dirty="0"/>
              <a:t>node C </a:t>
            </a:r>
            <a:r>
              <a:rPr lang="en-US" dirty="0"/>
              <a:t>and then </a:t>
            </a:r>
            <a:r>
              <a:rPr lang="en-US" b="1" dirty="0"/>
              <a:t>G</a:t>
            </a:r>
            <a:r>
              <a:rPr lang="en-US" dirty="0"/>
              <a:t>, and here it will terminate as it found goal node.</a:t>
            </a:r>
          </a:p>
          <a:p>
            <a:endParaRPr lang="en-IN" dirty="0"/>
          </a:p>
        </p:txBody>
      </p:sp>
    </p:spTree>
    <p:extLst>
      <p:ext uri="{BB962C8B-B14F-4D97-AF65-F5344CB8AC3E}">
        <p14:creationId xmlns:p14="http://schemas.microsoft.com/office/powerpoint/2010/main" val="32498883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Depth-first Search: Example</a:t>
            </a:r>
            <a:endParaRPr lang="en-IN" dirty="0"/>
          </a:p>
        </p:txBody>
      </p:sp>
      <p:sp>
        <p:nvSpPr>
          <p:cNvPr id="3" name="Content Placeholder 2"/>
          <p:cNvSpPr>
            <a:spLocks noGrp="1"/>
          </p:cNvSpPr>
          <p:nvPr>
            <p:ph sz="quarter" idx="1"/>
          </p:nvPr>
        </p:nvSpPr>
        <p:spPr/>
        <p:txBody>
          <a:bodyPr>
            <a:normAutofit/>
          </a:bodyPr>
          <a:lstStyle/>
          <a:p>
            <a:endParaRPr lang="en-IN" dirty="0"/>
          </a:p>
        </p:txBody>
      </p:sp>
      <p:sp>
        <p:nvSpPr>
          <p:cNvPr id="4" name="AutoShape 2" descr="Uninformed Search Algorithm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412776"/>
            <a:ext cx="8808913"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769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Depth-first with Iterative Deepening</a:t>
            </a:r>
            <a:endParaRPr lang="en-IN" b="1" dirty="0"/>
          </a:p>
        </p:txBody>
      </p:sp>
      <p:sp>
        <p:nvSpPr>
          <p:cNvPr id="3" name="Content Placeholder 2"/>
          <p:cNvSpPr>
            <a:spLocks noGrp="1"/>
          </p:cNvSpPr>
          <p:nvPr>
            <p:ph sz="quarter" idx="1"/>
          </p:nvPr>
        </p:nvSpPr>
        <p:spPr>
          <a:xfrm>
            <a:off x="301752" y="1527048"/>
            <a:ext cx="8503920" cy="5070304"/>
          </a:xfrm>
        </p:spPr>
        <p:txBody>
          <a:bodyPr>
            <a:normAutofit fontScale="92500" lnSpcReduction="20000"/>
          </a:bodyPr>
          <a:lstStyle/>
          <a:p>
            <a:r>
              <a:rPr lang="en-US" dirty="0"/>
              <a:t>The iterative deepening algorithm is a </a:t>
            </a:r>
            <a:r>
              <a:rPr lang="en-US" b="1" dirty="0"/>
              <a:t>combination</a:t>
            </a:r>
            <a:r>
              <a:rPr lang="en-US" dirty="0"/>
              <a:t> of </a:t>
            </a:r>
            <a:r>
              <a:rPr lang="en-US" b="1" dirty="0" smtClean="0">
                <a:solidFill>
                  <a:srgbClr val="FF0000"/>
                </a:solidFill>
              </a:rPr>
              <a:t>BFS</a:t>
            </a:r>
            <a:r>
              <a:rPr lang="en-US" dirty="0" smtClean="0">
                <a:solidFill>
                  <a:srgbClr val="FF0000"/>
                </a:solidFill>
              </a:rPr>
              <a:t> </a:t>
            </a:r>
            <a:r>
              <a:rPr lang="en-US" dirty="0"/>
              <a:t>and </a:t>
            </a:r>
            <a:r>
              <a:rPr lang="en-US" b="1" dirty="0" smtClean="0">
                <a:solidFill>
                  <a:srgbClr val="FF0000"/>
                </a:solidFill>
              </a:rPr>
              <a:t>DFS</a:t>
            </a:r>
            <a:r>
              <a:rPr lang="en-US" dirty="0" smtClean="0">
                <a:solidFill>
                  <a:srgbClr val="FF0000"/>
                </a:solidFill>
              </a:rPr>
              <a:t> </a:t>
            </a:r>
            <a:r>
              <a:rPr lang="en-US" dirty="0"/>
              <a:t>algorithms. </a:t>
            </a:r>
            <a:endParaRPr lang="en-US" dirty="0" smtClean="0"/>
          </a:p>
          <a:p>
            <a:r>
              <a:rPr lang="en-US" dirty="0" smtClean="0"/>
              <a:t>This </a:t>
            </a:r>
            <a:r>
              <a:rPr lang="en-US" dirty="0"/>
              <a:t>search algorithm finds out the </a:t>
            </a:r>
            <a:r>
              <a:rPr lang="en-US" b="1" dirty="0"/>
              <a:t>best depth limit </a:t>
            </a:r>
            <a:r>
              <a:rPr lang="en-US" dirty="0"/>
              <a:t>and does it by </a:t>
            </a:r>
            <a:r>
              <a:rPr lang="en-US" b="1" dirty="0"/>
              <a:t>gradually increasing</a:t>
            </a:r>
            <a:r>
              <a:rPr lang="en-US" dirty="0"/>
              <a:t> the </a:t>
            </a:r>
            <a:r>
              <a:rPr lang="en-US" dirty="0">
                <a:solidFill>
                  <a:srgbClr val="FF0000"/>
                </a:solidFill>
              </a:rPr>
              <a:t>limit</a:t>
            </a:r>
            <a:r>
              <a:rPr lang="en-US" dirty="0"/>
              <a:t> until a </a:t>
            </a:r>
            <a:r>
              <a:rPr lang="en-US" b="1" dirty="0"/>
              <a:t>goal</a:t>
            </a:r>
            <a:r>
              <a:rPr lang="en-US" dirty="0"/>
              <a:t> is </a:t>
            </a:r>
            <a:r>
              <a:rPr lang="en-US" b="1" dirty="0"/>
              <a:t>found</a:t>
            </a:r>
            <a:r>
              <a:rPr lang="en-US" dirty="0"/>
              <a:t>.</a:t>
            </a:r>
          </a:p>
          <a:p>
            <a:r>
              <a:rPr lang="en-US" dirty="0"/>
              <a:t>This algorithm performs </a:t>
            </a:r>
            <a:r>
              <a:rPr lang="en-US" b="1" dirty="0"/>
              <a:t>depth-first</a:t>
            </a:r>
            <a:r>
              <a:rPr lang="en-US" dirty="0"/>
              <a:t> search up to a certain "depth </a:t>
            </a:r>
            <a:r>
              <a:rPr lang="en-US" b="1" dirty="0"/>
              <a:t>limit</a:t>
            </a:r>
            <a:r>
              <a:rPr lang="en-US" dirty="0"/>
              <a:t>", and it keeps </a:t>
            </a:r>
            <a:r>
              <a:rPr lang="en-US" b="1" dirty="0"/>
              <a:t>increasing</a:t>
            </a:r>
            <a:r>
              <a:rPr lang="en-US" dirty="0"/>
              <a:t> the depth limit after each iteration until the goal node is found.</a:t>
            </a:r>
          </a:p>
          <a:p>
            <a:r>
              <a:rPr lang="en-US" dirty="0"/>
              <a:t>This Search algorithm combines the benefits of </a:t>
            </a:r>
            <a:r>
              <a:rPr lang="en-US" b="1" dirty="0"/>
              <a:t>Breadth-first</a:t>
            </a:r>
            <a:r>
              <a:rPr lang="en-US" dirty="0"/>
              <a:t> search's fast search and depth-first search's memory efficiency.</a:t>
            </a:r>
          </a:p>
          <a:p>
            <a:r>
              <a:rPr lang="en-US" dirty="0"/>
              <a:t>The iterative search algorithm is useful uninformed search when search space is large, and depth of goal node is unknown.</a:t>
            </a:r>
          </a:p>
          <a:p>
            <a:endParaRPr lang="en-IN" dirty="0"/>
          </a:p>
        </p:txBody>
      </p:sp>
    </p:spTree>
    <p:extLst>
      <p:ext uri="{BB962C8B-B14F-4D97-AF65-F5344CB8AC3E}">
        <p14:creationId xmlns:p14="http://schemas.microsoft.com/office/powerpoint/2010/main" val="21355175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284984"/>
            <a:ext cx="4381500" cy="346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23528" y="332656"/>
            <a:ext cx="8534400" cy="758952"/>
          </a:xfrm>
        </p:spPr>
        <p:txBody>
          <a:bodyPr>
            <a:normAutofit fontScale="90000"/>
          </a:bodyPr>
          <a:lstStyle/>
          <a:p>
            <a:r>
              <a:rPr lang="en-US" b="1" dirty="0"/>
              <a:t>Depth-first with Iterative </a:t>
            </a:r>
            <a:r>
              <a:rPr lang="en-US" b="1" dirty="0" smtClean="0"/>
              <a:t>Deepening (DFIDS): Example</a:t>
            </a:r>
            <a:endParaRPr lang="en-IN" dirty="0"/>
          </a:p>
        </p:txBody>
      </p:sp>
      <p:sp>
        <p:nvSpPr>
          <p:cNvPr id="3" name="Content Placeholder 2"/>
          <p:cNvSpPr>
            <a:spLocks noGrp="1"/>
          </p:cNvSpPr>
          <p:nvPr>
            <p:ph sz="quarter" idx="1"/>
          </p:nvPr>
        </p:nvSpPr>
        <p:spPr>
          <a:xfrm>
            <a:off x="301752" y="1377280"/>
            <a:ext cx="8503920" cy="5374804"/>
          </a:xfrm>
        </p:spPr>
        <p:txBody>
          <a:bodyPr>
            <a:normAutofit fontScale="85000" lnSpcReduction="20000"/>
          </a:bodyPr>
          <a:lstStyle/>
          <a:p>
            <a:r>
              <a:rPr lang="en-US" sz="3300" dirty="0"/>
              <a:t>Following tree structure is showing the iterative deepening depth-first </a:t>
            </a:r>
            <a:r>
              <a:rPr lang="en-US" sz="3300" dirty="0" smtClean="0"/>
              <a:t>search </a:t>
            </a:r>
            <a:r>
              <a:rPr lang="en-US" sz="3200" b="1" dirty="0"/>
              <a:t>(DFIDS</a:t>
            </a:r>
            <a:r>
              <a:rPr lang="en-US" sz="3200" b="1" dirty="0" smtClean="0"/>
              <a:t>)</a:t>
            </a:r>
            <a:r>
              <a:rPr lang="en-US" sz="3300" dirty="0" smtClean="0"/>
              <a:t>. </a:t>
            </a:r>
          </a:p>
          <a:p>
            <a:r>
              <a:rPr lang="en-US" sz="3300" b="1" dirty="0"/>
              <a:t>DFIDS </a:t>
            </a:r>
            <a:r>
              <a:rPr lang="en-US" sz="3300" dirty="0" smtClean="0"/>
              <a:t>algorithm </a:t>
            </a:r>
            <a:r>
              <a:rPr lang="en-US" sz="3300" dirty="0"/>
              <a:t>performs various iterations until it does not find the goal node. The iteration performed by the  </a:t>
            </a:r>
            <a:r>
              <a:rPr lang="en-US" sz="3300" dirty="0" smtClean="0"/>
              <a:t> algorithm </a:t>
            </a:r>
            <a:r>
              <a:rPr lang="en-US" sz="3300" dirty="0"/>
              <a:t>is given as</a:t>
            </a:r>
            <a:r>
              <a:rPr lang="en-US" sz="3300" dirty="0" smtClean="0"/>
              <a:t>:</a:t>
            </a:r>
          </a:p>
          <a:p>
            <a:endParaRPr lang="en-US" dirty="0" smtClean="0"/>
          </a:p>
          <a:p>
            <a:pPr marL="0" indent="0">
              <a:buNone/>
            </a:pPr>
            <a:r>
              <a:rPr lang="en-US" dirty="0"/>
              <a:t>1'st Iteration-----&gt; A </a:t>
            </a:r>
            <a:br>
              <a:rPr lang="en-US" dirty="0"/>
            </a:br>
            <a:r>
              <a:rPr lang="en-US" dirty="0"/>
              <a:t>2'nd Iteration----&gt; A, B, C</a:t>
            </a:r>
            <a:br>
              <a:rPr lang="en-US" dirty="0"/>
            </a:br>
            <a:r>
              <a:rPr lang="en-US" dirty="0"/>
              <a:t>3'rd Iteration------&gt;A, B, D, </a:t>
            </a:r>
            <a:r>
              <a:rPr lang="en-US" dirty="0" smtClean="0"/>
              <a:t>                                                          </a:t>
            </a:r>
          </a:p>
          <a:p>
            <a:pPr marL="0" indent="0">
              <a:buNone/>
            </a:pPr>
            <a:r>
              <a:rPr lang="en-US" dirty="0"/>
              <a:t> </a:t>
            </a:r>
            <a:r>
              <a:rPr lang="en-US" dirty="0" smtClean="0"/>
              <a:t>                                    E</a:t>
            </a:r>
            <a:r>
              <a:rPr lang="en-US" dirty="0"/>
              <a:t>, C, F, G</a:t>
            </a:r>
            <a:br>
              <a:rPr lang="en-US" dirty="0"/>
            </a:br>
            <a:r>
              <a:rPr lang="en-US" dirty="0"/>
              <a:t>4'th Iteration------&gt;A, B, D, H, </a:t>
            </a:r>
            <a:r>
              <a:rPr lang="en-US" dirty="0" smtClean="0"/>
              <a:t>                                                                 I</a:t>
            </a:r>
            <a:r>
              <a:rPr lang="en-US" dirty="0"/>
              <a:t>, E, C, F, K, G</a:t>
            </a:r>
            <a:br>
              <a:rPr lang="en-US" dirty="0"/>
            </a:br>
            <a:endParaRPr lang="en-US" dirty="0" smtClean="0"/>
          </a:p>
          <a:p>
            <a:pPr marL="0" indent="0">
              <a:buNone/>
            </a:pPr>
            <a:r>
              <a:rPr lang="en-US" dirty="0" smtClean="0"/>
              <a:t>In </a:t>
            </a:r>
            <a:r>
              <a:rPr lang="en-US" dirty="0"/>
              <a:t>the fourth iteration, the </a:t>
            </a:r>
            <a:r>
              <a:rPr lang="en-US" dirty="0" smtClean="0"/>
              <a:t>                                                       algorithm </a:t>
            </a:r>
            <a:r>
              <a:rPr lang="en-US" dirty="0"/>
              <a:t>will find the goal </a:t>
            </a:r>
            <a:r>
              <a:rPr lang="en-US" dirty="0" smtClean="0"/>
              <a:t>                                                            node</a:t>
            </a:r>
            <a:r>
              <a:rPr lang="en-US" dirty="0"/>
              <a:t>.</a:t>
            </a:r>
            <a:endParaRPr lang="en-IN" dirty="0"/>
          </a:p>
        </p:txBody>
      </p:sp>
    </p:spTree>
    <p:extLst>
      <p:ext uri="{BB962C8B-B14F-4D97-AF65-F5344CB8AC3E}">
        <p14:creationId xmlns:p14="http://schemas.microsoft.com/office/powerpoint/2010/main" val="37697421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endParaRPr lang="en-IN"/>
          </a:p>
        </p:txBody>
      </p:sp>
      <p:pic>
        <p:nvPicPr>
          <p:cNvPr id="32770" name="Picture 2" descr="Difference between Informed and Uninformed search in A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8" y="-1971600"/>
            <a:ext cx="7488831" cy="9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694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868346"/>
          </a:xfrm>
        </p:spPr>
        <p:txBody>
          <a:bodyPr>
            <a:noAutofit/>
          </a:bodyPr>
          <a:lstStyle/>
          <a:p>
            <a:r>
              <a:rPr lang="en-IN" sz="3200" b="1" dirty="0" smtClean="0">
                <a:solidFill>
                  <a:schemeClr val="accent3">
                    <a:lumMod val="50000"/>
                  </a:schemeClr>
                </a:solidFill>
              </a:rPr>
              <a:t>AI  Role in Mechanical Engineering</a:t>
            </a:r>
            <a:endParaRPr lang="en-US" sz="3200" dirty="0" smtClean="0">
              <a:solidFill>
                <a:schemeClr val="accent3">
                  <a:lumMod val="50000"/>
                </a:schemeClr>
              </a:solidFill>
            </a:endParaRPr>
          </a:p>
        </p:txBody>
      </p:sp>
      <p:cxnSp>
        <p:nvCxnSpPr>
          <p:cNvPr id="5" name="Straight Connector 4"/>
          <p:cNvCxnSpPr/>
          <p:nvPr/>
        </p:nvCxnSpPr>
        <p:spPr>
          <a:xfrm>
            <a:off x="0" y="1142984"/>
            <a:ext cx="9144000" cy="1588"/>
          </a:xfrm>
          <a:prstGeom prst="line">
            <a:avLst/>
          </a:prstGeom>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idx="1"/>
          </p:nvPr>
        </p:nvSpPr>
        <p:spPr/>
        <p:txBody>
          <a:bodyPr/>
          <a:lstStyle/>
          <a:p>
            <a:endParaRPr lang="en-US"/>
          </a:p>
        </p:txBody>
      </p:sp>
      <p:sp>
        <p:nvSpPr>
          <p:cNvPr id="147458" name="AutoShape 2" descr="https://deepsense.ai/wp-content/uploads/2019/06/xMachine-learning-manufacturing.png.pagespeed.ic.RrOiCCaVV_.webp"/>
          <p:cNvSpPr>
            <a:spLocks noChangeAspect="1" noChangeArrowheads="1"/>
          </p:cNvSpPr>
          <p:nvPr/>
        </p:nvSpPr>
        <p:spPr bwMode="auto">
          <a:xfrm>
            <a:off x="155575" y="-4640263"/>
            <a:ext cx="7629525" cy="9677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7460" name="AutoShape 4" descr="https://deepsense.ai/wp-content/uploads/2019/06/xMachine-learning-manufacturing.png.pagespeed.ic.RrOiCCaVV_.webp"/>
          <p:cNvSpPr>
            <a:spLocks noChangeAspect="1" noChangeArrowheads="1"/>
          </p:cNvSpPr>
          <p:nvPr/>
        </p:nvSpPr>
        <p:spPr bwMode="auto">
          <a:xfrm>
            <a:off x="155575" y="-4640263"/>
            <a:ext cx="7629525" cy="96774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7462" name="Picture 6"/>
          <p:cNvPicPr>
            <a:picLocks noChangeAspect="1" noChangeArrowheads="1"/>
          </p:cNvPicPr>
          <p:nvPr/>
        </p:nvPicPr>
        <p:blipFill>
          <a:blip r:embed="rId2"/>
          <a:srcRect/>
          <a:stretch>
            <a:fillRect/>
          </a:stretch>
        </p:blipFill>
        <p:spPr bwMode="auto">
          <a:xfrm>
            <a:off x="428596" y="1214422"/>
            <a:ext cx="8358246" cy="5643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Informed </a:t>
            </a:r>
            <a:r>
              <a:rPr lang="en-US" b="1" dirty="0" smtClean="0"/>
              <a:t>/ </a:t>
            </a:r>
            <a:r>
              <a:rPr lang="en-US" b="1" dirty="0"/>
              <a:t>Heuristic</a:t>
            </a:r>
            <a:r>
              <a:rPr lang="en-US" dirty="0"/>
              <a:t> </a:t>
            </a:r>
            <a:r>
              <a:rPr lang="en-US" b="1" dirty="0" smtClean="0"/>
              <a:t>Search</a:t>
            </a:r>
            <a:endParaRPr lang="en-IN" b="1" dirty="0"/>
          </a:p>
        </p:txBody>
      </p:sp>
      <p:sp>
        <p:nvSpPr>
          <p:cNvPr id="3" name="Content Placeholder 2"/>
          <p:cNvSpPr>
            <a:spLocks noGrp="1"/>
          </p:cNvSpPr>
          <p:nvPr>
            <p:ph sz="quarter" idx="1"/>
          </p:nvPr>
        </p:nvSpPr>
        <p:spPr/>
        <p:txBody>
          <a:bodyPr>
            <a:normAutofit/>
          </a:bodyPr>
          <a:lstStyle/>
          <a:p>
            <a:r>
              <a:rPr lang="en-US" dirty="0" smtClean="0"/>
              <a:t>Informed </a:t>
            </a:r>
            <a:r>
              <a:rPr lang="en-US" dirty="0"/>
              <a:t>search algorithm contains an </a:t>
            </a:r>
            <a:r>
              <a:rPr lang="en-US" b="1" dirty="0"/>
              <a:t>array of knowledge </a:t>
            </a:r>
            <a:r>
              <a:rPr lang="en-US" dirty="0"/>
              <a:t>such as how </a:t>
            </a:r>
            <a:r>
              <a:rPr lang="en-US" b="1" dirty="0"/>
              <a:t>far</a:t>
            </a:r>
            <a:r>
              <a:rPr lang="en-US" dirty="0"/>
              <a:t> we are from the </a:t>
            </a:r>
            <a:r>
              <a:rPr lang="en-US" b="1" dirty="0"/>
              <a:t>goal</a:t>
            </a:r>
            <a:r>
              <a:rPr lang="en-US" dirty="0"/>
              <a:t>, </a:t>
            </a:r>
            <a:r>
              <a:rPr lang="en-US" b="1" dirty="0"/>
              <a:t>path cost</a:t>
            </a:r>
            <a:r>
              <a:rPr lang="en-US" dirty="0"/>
              <a:t>, how to </a:t>
            </a:r>
            <a:r>
              <a:rPr lang="en-US" b="1" dirty="0">
                <a:solidFill>
                  <a:srgbClr val="FF0000"/>
                </a:solidFill>
              </a:rPr>
              <a:t>reach</a:t>
            </a:r>
            <a:r>
              <a:rPr lang="en-US" dirty="0">
                <a:solidFill>
                  <a:srgbClr val="FF0000"/>
                </a:solidFill>
              </a:rPr>
              <a:t> </a:t>
            </a:r>
            <a:r>
              <a:rPr lang="en-US" dirty="0"/>
              <a:t>to goal node, etc. </a:t>
            </a:r>
            <a:endParaRPr lang="en-US" dirty="0" smtClean="0"/>
          </a:p>
          <a:p>
            <a:r>
              <a:rPr lang="en-US" dirty="0" smtClean="0"/>
              <a:t>This </a:t>
            </a:r>
            <a:r>
              <a:rPr lang="en-US" dirty="0"/>
              <a:t>knowledge help agents to explore less to the </a:t>
            </a:r>
            <a:r>
              <a:rPr lang="en-US" b="1" dirty="0"/>
              <a:t>search space </a:t>
            </a:r>
            <a:r>
              <a:rPr lang="en-US" dirty="0"/>
              <a:t>and find more </a:t>
            </a:r>
            <a:r>
              <a:rPr lang="en-US" b="1" dirty="0"/>
              <a:t>efficiently</a:t>
            </a:r>
            <a:r>
              <a:rPr lang="en-US" dirty="0"/>
              <a:t> the goal node</a:t>
            </a:r>
            <a:r>
              <a:rPr lang="en-US" dirty="0" smtClean="0"/>
              <a:t>.</a:t>
            </a:r>
          </a:p>
          <a:p>
            <a:r>
              <a:rPr lang="en-US" dirty="0"/>
              <a:t>The informed search algorithm is more useful for </a:t>
            </a:r>
            <a:r>
              <a:rPr lang="en-US" b="1" dirty="0"/>
              <a:t>large search space</a:t>
            </a:r>
            <a:r>
              <a:rPr lang="en-US" dirty="0"/>
              <a:t>. </a:t>
            </a:r>
            <a:endParaRPr lang="en-US" dirty="0" smtClean="0"/>
          </a:p>
          <a:p>
            <a:r>
              <a:rPr lang="en-US" dirty="0" smtClean="0"/>
              <a:t>Informed </a:t>
            </a:r>
            <a:r>
              <a:rPr lang="en-US" dirty="0"/>
              <a:t>search algorithm uses the idea of heuristic, so it is also called Heuristic search.</a:t>
            </a:r>
            <a:endParaRPr lang="en-IN" dirty="0"/>
          </a:p>
        </p:txBody>
      </p:sp>
      <p:sp>
        <p:nvSpPr>
          <p:cNvPr id="4" name="TextBox 3"/>
          <p:cNvSpPr txBox="1"/>
          <p:nvPr/>
        </p:nvSpPr>
        <p:spPr>
          <a:xfrm>
            <a:off x="5508104" y="6165304"/>
            <a:ext cx="3483646" cy="369332"/>
          </a:xfrm>
          <a:prstGeom prst="rect">
            <a:avLst/>
          </a:prstGeom>
          <a:noFill/>
        </p:spPr>
        <p:txBody>
          <a:bodyPr wrap="none" rtlCol="0">
            <a:spAutoFit/>
          </a:bodyPr>
          <a:lstStyle/>
          <a:p>
            <a:r>
              <a:rPr lang="en-IN" b="1" dirty="0" smtClean="0"/>
              <a:t>Heuristic:  Find or Discover</a:t>
            </a:r>
            <a:endParaRPr lang="en-IN" b="1" dirty="0"/>
          </a:p>
        </p:txBody>
      </p:sp>
    </p:spTree>
    <p:extLst>
      <p:ext uri="{BB962C8B-B14F-4D97-AF65-F5344CB8AC3E}">
        <p14:creationId xmlns:p14="http://schemas.microsoft.com/office/powerpoint/2010/main" val="40288949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Informed </a:t>
            </a:r>
            <a:r>
              <a:rPr lang="en-US" b="1" dirty="0" smtClean="0"/>
              <a:t>/ </a:t>
            </a:r>
            <a:r>
              <a:rPr lang="en-US" b="1" dirty="0"/>
              <a:t>Heuristic</a:t>
            </a:r>
            <a:r>
              <a:rPr lang="en-US" dirty="0"/>
              <a:t> </a:t>
            </a:r>
            <a:r>
              <a:rPr lang="en-US" b="1" dirty="0" smtClean="0"/>
              <a:t>Search</a:t>
            </a:r>
            <a:endParaRPr lang="en-IN" b="1" dirty="0"/>
          </a:p>
        </p:txBody>
      </p:sp>
      <p:sp>
        <p:nvSpPr>
          <p:cNvPr id="3" name="Content Placeholder 2"/>
          <p:cNvSpPr>
            <a:spLocks noGrp="1"/>
          </p:cNvSpPr>
          <p:nvPr>
            <p:ph sz="quarter" idx="1"/>
          </p:nvPr>
        </p:nvSpPr>
        <p:spPr/>
        <p:txBody>
          <a:bodyPr>
            <a:normAutofit/>
          </a:bodyPr>
          <a:lstStyle/>
          <a:p>
            <a:endParaRPr lang="en-IN"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7" y="1604963"/>
            <a:ext cx="8208912" cy="4776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645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Hill </a:t>
            </a:r>
            <a:r>
              <a:rPr lang="en-US" b="1" dirty="0" smtClean="0"/>
              <a:t>Climbing</a:t>
            </a:r>
            <a:endParaRPr lang="en-IN" b="1" dirty="0"/>
          </a:p>
        </p:txBody>
      </p:sp>
      <p:sp>
        <p:nvSpPr>
          <p:cNvPr id="3" name="Content Placeholder 2"/>
          <p:cNvSpPr>
            <a:spLocks noGrp="1"/>
          </p:cNvSpPr>
          <p:nvPr>
            <p:ph sz="quarter" idx="1"/>
          </p:nvPr>
        </p:nvSpPr>
        <p:spPr>
          <a:xfrm>
            <a:off x="301752" y="1527048"/>
            <a:ext cx="8503920" cy="5070304"/>
          </a:xfrm>
        </p:spPr>
        <p:txBody>
          <a:bodyPr>
            <a:normAutofit fontScale="92500" lnSpcReduction="20000"/>
          </a:bodyPr>
          <a:lstStyle/>
          <a:p>
            <a:r>
              <a:rPr lang="en-US" dirty="0"/>
              <a:t>Hill Climbing is a form of heuristic search algorithm which is used in solving </a:t>
            </a:r>
            <a:r>
              <a:rPr lang="en-US" b="1" dirty="0"/>
              <a:t>optimization</a:t>
            </a:r>
            <a:r>
              <a:rPr lang="en-US" dirty="0"/>
              <a:t> related problems in </a:t>
            </a:r>
            <a:r>
              <a:rPr lang="en-US" dirty="0" smtClean="0"/>
              <a:t>AI </a:t>
            </a:r>
            <a:r>
              <a:rPr lang="en-US" dirty="0"/>
              <a:t>domain. </a:t>
            </a:r>
            <a:endParaRPr lang="en-US" dirty="0" smtClean="0"/>
          </a:p>
          <a:p>
            <a:pPr marL="0" indent="0">
              <a:buNone/>
            </a:pPr>
            <a:r>
              <a:rPr lang="en-US" dirty="0" smtClean="0">
                <a:solidFill>
                  <a:srgbClr val="FF0000"/>
                </a:solidFill>
              </a:rPr>
              <a:t>Searching for </a:t>
            </a:r>
            <a:r>
              <a:rPr lang="en-US" dirty="0">
                <a:solidFill>
                  <a:srgbClr val="FF0000"/>
                </a:solidFill>
              </a:rPr>
              <a:t>a goal state = Climbing to the top of a </a:t>
            </a:r>
            <a:r>
              <a:rPr lang="en-US" dirty="0" smtClean="0">
                <a:solidFill>
                  <a:srgbClr val="FF0000"/>
                </a:solidFill>
              </a:rPr>
              <a:t>hill</a:t>
            </a:r>
          </a:p>
          <a:p>
            <a:pPr marL="0" indent="0">
              <a:buNone/>
            </a:pPr>
            <a:r>
              <a:rPr lang="en-US" dirty="0" smtClean="0"/>
              <a:t>  - </a:t>
            </a:r>
            <a:r>
              <a:rPr lang="en-US" b="1" dirty="0" smtClean="0"/>
              <a:t>Generate-and-test </a:t>
            </a:r>
            <a:r>
              <a:rPr lang="en-US" b="1" dirty="0"/>
              <a:t>+ direction to move</a:t>
            </a:r>
            <a:r>
              <a:rPr lang="en-US" b="1" dirty="0" smtClean="0"/>
              <a:t>.</a:t>
            </a:r>
          </a:p>
          <a:p>
            <a:pPr marL="0" indent="0">
              <a:buNone/>
            </a:pPr>
            <a:r>
              <a:rPr lang="en-US" dirty="0" smtClean="0"/>
              <a:t>  - Heuristic </a:t>
            </a:r>
            <a:r>
              <a:rPr lang="en-US" dirty="0"/>
              <a:t>function to estimate how close a given </a:t>
            </a:r>
            <a:r>
              <a:rPr lang="en-US" dirty="0" smtClean="0"/>
              <a:t>  </a:t>
            </a:r>
          </a:p>
          <a:p>
            <a:pPr marL="0" indent="0">
              <a:buNone/>
            </a:pPr>
            <a:r>
              <a:rPr lang="en-US" dirty="0"/>
              <a:t> </a:t>
            </a:r>
            <a:r>
              <a:rPr lang="en-US" dirty="0" smtClean="0"/>
              <a:t>   state </a:t>
            </a:r>
            <a:r>
              <a:rPr lang="en-US" dirty="0"/>
              <a:t>is to a goal state.  </a:t>
            </a:r>
            <a:endParaRPr lang="en-US" dirty="0" smtClean="0"/>
          </a:p>
          <a:p>
            <a:pPr marL="0" indent="0">
              <a:buNone/>
            </a:pPr>
            <a:endParaRPr lang="en-US" dirty="0" smtClean="0"/>
          </a:p>
          <a:p>
            <a:pPr marL="0" indent="0">
              <a:buNone/>
            </a:pPr>
            <a:r>
              <a:rPr lang="en-US" dirty="0"/>
              <a:t>Generate-and-Test Algorithm </a:t>
            </a:r>
          </a:p>
          <a:p>
            <a:pPr marL="0" indent="0">
              <a:buNone/>
            </a:pPr>
            <a:r>
              <a:rPr lang="en-US" dirty="0"/>
              <a:t>    1. Generate a possible solution. </a:t>
            </a:r>
          </a:p>
          <a:p>
            <a:pPr marL="0" indent="0">
              <a:buNone/>
            </a:pPr>
            <a:r>
              <a:rPr lang="en-US" dirty="0"/>
              <a:t>    2. Test to see if this is actually a solution. </a:t>
            </a:r>
          </a:p>
          <a:p>
            <a:pPr marL="0" indent="0">
              <a:buNone/>
            </a:pPr>
            <a:r>
              <a:rPr lang="en-US" dirty="0"/>
              <a:t>    3. Quit if a solution has been found. Otherwise, return to     </a:t>
            </a:r>
          </a:p>
          <a:p>
            <a:pPr marL="0" indent="0">
              <a:buNone/>
            </a:pPr>
            <a:r>
              <a:rPr lang="en-US" dirty="0"/>
              <a:t>        step 1. </a:t>
            </a:r>
          </a:p>
          <a:p>
            <a:pPr marL="0" indent="0">
              <a:buNone/>
            </a:pPr>
            <a:endParaRPr lang="en-US" dirty="0" smtClean="0"/>
          </a:p>
        </p:txBody>
      </p:sp>
    </p:spTree>
    <p:extLst>
      <p:ext uri="{BB962C8B-B14F-4D97-AF65-F5344CB8AC3E}">
        <p14:creationId xmlns:p14="http://schemas.microsoft.com/office/powerpoint/2010/main" val="42207017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Hill </a:t>
            </a:r>
            <a:r>
              <a:rPr lang="en-US" b="1" dirty="0" smtClean="0"/>
              <a:t>Climbing</a:t>
            </a:r>
            <a:endParaRPr lang="en-IN" b="1" dirty="0"/>
          </a:p>
        </p:txBody>
      </p:sp>
      <p:sp>
        <p:nvSpPr>
          <p:cNvPr id="3" name="Content Placeholder 2"/>
          <p:cNvSpPr>
            <a:spLocks noGrp="1"/>
          </p:cNvSpPr>
          <p:nvPr>
            <p:ph sz="quarter" idx="1"/>
          </p:nvPr>
        </p:nvSpPr>
        <p:spPr>
          <a:xfrm>
            <a:off x="301752" y="1527048"/>
            <a:ext cx="8503920" cy="4926288"/>
          </a:xfrm>
        </p:spPr>
        <p:txBody>
          <a:bodyPr>
            <a:normAutofit lnSpcReduction="10000"/>
          </a:bodyPr>
          <a:lstStyle/>
          <a:p>
            <a:r>
              <a:rPr lang="en-US" dirty="0" smtClean="0"/>
              <a:t>The </a:t>
            </a:r>
            <a:r>
              <a:rPr lang="en-US" dirty="0"/>
              <a:t>algorithm starts with a </a:t>
            </a:r>
            <a:r>
              <a:rPr lang="en-US" b="1" dirty="0">
                <a:solidFill>
                  <a:srgbClr val="FF0000"/>
                </a:solidFill>
              </a:rPr>
              <a:t>non-optimal</a:t>
            </a:r>
            <a:r>
              <a:rPr lang="en-US" dirty="0"/>
              <a:t> state and </a:t>
            </a:r>
            <a:r>
              <a:rPr lang="en-US" b="1" dirty="0"/>
              <a:t>iteratively</a:t>
            </a:r>
            <a:r>
              <a:rPr lang="en-US" dirty="0"/>
              <a:t> improves its state </a:t>
            </a:r>
            <a:r>
              <a:rPr lang="en-US" b="1" dirty="0"/>
              <a:t>until</a:t>
            </a:r>
            <a:r>
              <a:rPr lang="en-US" dirty="0"/>
              <a:t> some predefined </a:t>
            </a:r>
            <a:r>
              <a:rPr lang="en-US" b="1" dirty="0"/>
              <a:t>condition</a:t>
            </a:r>
            <a:r>
              <a:rPr lang="en-US" dirty="0"/>
              <a:t> is met. </a:t>
            </a:r>
          </a:p>
          <a:p>
            <a:r>
              <a:rPr lang="en-US" dirty="0" smtClean="0"/>
              <a:t>The </a:t>
            </a:r>
            <a:r>
              <a:rPr lang="en-US" dirty="0"/>
              <a:t>condition to be met is based on the </a:t>
            </a:r>
            <a:r>
              <a:rPr lang="en-US" b="1" dirty="0"/>
              <a:t>heuristic</a:t>
            </a:r>
            <a:r>
              <a:rPr lang="en-US" dirty="0"/>
              <a:t> </a:t>
            </a:r>
            <a:r>
              <a:rPr lang="en-US" b="1" dirty="0"/>
              <a:t>function</a:t>
            </a:r>
            <a:r>
              <a:rPr lang="en-US" dirty="0"/>
              <a:t>. </a:t>
            </a:r>
            <a:r>
              <a:rPr lang="en-US" i="1" dirty="0" smtClean="0"/>
              <a:t>(Heuristic </a:t>
            </a:r>
            <a:r>
              <a:rPr lang="en-US" i="1" dirty="0"/>
              <a:t>function </a:t>
            </a:r>
            <a:r>
              <a:rPr lang="en-US" b="1" i="1" dirty="0">
                <a:solidFill>
                  <a:srgbClr val="FF0000"/>
                </a:solidFill>
              </a:rPr>
              <a:t>estimates</a:t>
            </a:r>
            <a:r>
              <a:rPr lang="en-US" i="1" dirty="0">
                <a:solidFill>
                  <a:srgbClr val="FF0000"/>
                </a:solidFill>
              </a:rPr>
              <a:t> </a:t>
            </a:r>
            <a:r>
              <a:rPr lang="en-US" i="1" dirty="0"/>
              <a:t>how </a:t>
            </a:r>
            <a:r>
              <a:rPr lang="en-US" b="1" i="1" dirty="0"/>
              <a:t>close</a:t>
            </a:r>
            <a:r>
              <a:rPr lang="en-US" i="1" dirty="0"/>
              <a:t> a state is to the </a:t>
            </a:r>
            <a:r>
              <a:rPr lang="en-US" b="1" i="1" dirty="0" smtClean="0"/>
              <a:t>goal</a:t>
            </a:r>
            <a:r>
              <a:rPr lang="en-US" i="1" dirty="0" smtClean="0"/>
              <a:t>). </a:t>
            </a:r>
          </a:p>
          <a:p>
            <a:r>
              <a:rPr lang="en-US" dirty="0" smtClean="0"/>
              <a:t>The </a:t>
            </a:r>
            <a:r>
              <a:rPr lang="en-US" dirty="0"/>
              <a:t>aim of the algorithm is to reach an </a:t>
            </a:r>
            <a:r>
              <a:rPr lang="en-US" b="1" dirty="0"/>
              <a:t>optimal state </a:t>
            </a:r>
            <a:r>
              <a:rPr lang="en-US" dirty="0"/>
              <a:t>which is </a:t>
            </a:r>
            <a:r>
              <a:rPr lang="en-US" b="1" dirty="0"/>
              <a:t>better</a:t>
            </a:r>
            <a:r>
              <a:rPr lang="en-US" dirty="0"/>
              <a:t> than its </a:t>
            </a:r>
            <a:r>
              <a:rPr lang="en-US" b="1" dirty="0"/>
              <a:t>current</a:t>
            </a:r>
            <a:r>
              <a:rPr lang="en-US" dirty="0"/>
              <a:t> state. </a:t>
            </a:r>
            <a:endParaRPr lang="en-US" dirty="0" smtClean="0"/>
          </a:p>
          <a:p>
            <a:r>
              <a:rPr lang="en-US" dirty="0" smtClean="0"/>
              <a:t>The </a:t>
            </a:r>
            <a:r>
              <a:rPr lang="en-US" dirty="0"/>
              <a:t>starting point which is the non-optimal state is referred to as the </a:t>
            </a:r>
            <a:r>
              <a:rPr lang="en-US" b="1" dirty="0"/>
              <a:t>base</a:t>
            </a:r>
            <a:r>
              <a:rPr lang="en-US" dirty="0"/>
              <a:t> of the hill and it tries to constantly iterate (</a:t>
            </a:r>
            <a:r>
              <a:rPr lang="en-US" b="1" dirty="0"/>
              <a:t>climb</a:t>
            </a:r>
            <a:r>
              <a:rPr lang="en-US" dirty="0"/>
              <a:t>) </a:t>
            </a:r>
            <a:r>
              <a:rPr lang="en-US" dirty="0" err="1"/>
              <a:t>untill</a:t>
            </a:r>
            <a:r>
              <a:rPr lang="en-US" dirty="0"/>
              <a:t> it reaches the peak value, that is why it is called Hill Climbing Algorithm</a:t>
            </a:r>
            <a:endParaRPr lang="en-IN" dirty="0"/>
          </a:p>
        </p:txBody>
      </p:sp>
    </p:spTree>
    <p:extLst>
      <p:ext uri="{BB962C8B-B14F-4D97-AF65-F5344CB8AC3E}">
        <p14:creationId xmlns:p14="http://schemas.microsoft.com/office/powerpoint/2010/main" val="6313603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a:t>
            </a:r>
            <a:r>
              <a:rPr lang="en-US" dirty="0" smtClean="0"/>
              <a:t>Climbing</a:t>
            </a:r>
            <a:endParaRPr lang="en-IN" b="1" dirty="0"/>
          </a:p>
        </p:txBody>
      </p:sp>
      <p:sp>
        <p:nvSpPr>
          <p:cNvPr id="3" name="Content Placeholder 2"/>
          <p:cNvSpPr>
            <a:spLocks noGrp="1"/>
          </p:cNvSpPr>
          <p:nvPr>
            <p:ph sz="quarter" idx="1"/>
          </p:nvPr>
        </p:nvSpPr>
        <p:spPr>
          <a:xfrm>
            <a:off x="301752" y="1527048"/>
            <a:ext cx="8503920" cy="4926288"/>
          </a:xfrm>
        </p:spPr>
        <p:txBody>
          <a:bodyPr>
            <a:normAutofit/>
          </a:bodyPr>
          <a:lstStyle/>
          <a:p>
            <a:endParaRPr lang="en-IN"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28" y="980728"/>
            <a:ext cx="9035172"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36" y="2132856"/>
            <a:ext cx="8855660" cy="472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1293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a:t>
            </a:r>
            <a:r>
              <a:rPr lang="en-US" dirty="0" smtClean="0"/>
              <a:t>Climbing</a:t>
            </a:r>
            <a:endParaRPr lang="en-IN" b="1" dirty="0"/>
          </a:p>
        </p:txBody>
      </p:sp>
      <p:sp>
        <p:nvSpPr>
          <p:cNvPr id="3" name="Content Placeholder 2"/>
          <p:cNvSpPr>
            <a:spLocks noGrp="1"/>
          </p:cNvSpPr>
          <p:nvPr>
            <p:ph sz="quarter" idx="1"/>
          </p:nvPr>
        </p:nvSpPr>
        <p:spPr>
          <a:xfrm>
            <a:off x="301752" y="1527048"/>
            <a:ext cx="8503920" cy="4926288"/>
          </a:xfrm>
        </p:spPr>
        <p:txBody>
          <a:bodyPr>
            <a:normAutofit/>
          </a:bodyPr>
          <a:lstStyle/>
          <a:p>
            <a:endParaRPr lang="en-IN" dirty="0"/>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96752"/>
            <a:ext cx="8712968"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11303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Hill </a:t>
            </a:r>
            <a:r>
              <a:rPr lang="en-US" b="1" dirty="0" smtClean="0"/>
              <a:t>Climbing</a:t>
            </a:r>
            <a:endParaRPr lang="en-IN" b="1" dirty="0"/>
          </a:p>
        </p:txBody>
      </p:sp>
      <p:sp>
        <p:nvSpPr>
          <p:cNvPr id="3" name="Content Placeholder 2"/>
          <p:cNvSpPr>
            <a:spLocks noGrp="1"/>
          </p:cNvSpPr>
          <p:nvPr>
            <p:ph sz="quarter" idx="1"/>
          </p:nvPr>
        </p:nvSpPr>
        <p:spPr>
          <a:xfrm>
            <a:off x="301752" y="1340768"/>
            <a:ext cx="8590728" cy="5328592"/>
          </a:xfrm>
        </p:spPr>
        <p:txBody>
          <a:bodyPr>
            <a:normAutofit/>
          </a:bodyPr>
          <a:lstStyle/>
          <a:p>
            <a:r>
              <a:rPr lang="en-US" dirty="0"/>
              <a:t>Hill climbing algorithm is a </a:t>
            </a:r>
            <a:r>
              <a:rPr lang="en-US" b="1" dirty="0">
                <a:solidFill>
                  <a:srgbClr val="FF0000"/>
                </a:solidFill>
              </a:rPr>
              <a:t>local search </a:t>
            </a:r>
            <a:r>
              <a:rPr lang="en-US" dirty="0"/>
              <a:t>algorithm which </a:t>
            </a:r>
            <a:r>
              <a:rPr lang="en-US" b="1" dirty="0"/>
              <a:t>continuously moves </a:t>
            </a:r>
            <a:r>
              <a:rPr lang="en-US" dirty="0"/>
              <a:t>in the direction of increasing </a:t>
            </a:r>
            <a:r>
              <a:rPr lang="en-US" b="1" dirty="0"/>
              <a:t>elevation</a:t>
            </a:r>
            <a:r>
              <a:rPr lang="en-US" dirty="0"/>
              <a:t>/value to find the </a:t>
            </a:r>
            <a:r>
              <a:rPr lang="en-US" b="1" dirty="0">
                <a:solidFill>
                  <a:srgbClr val="FF0000"/>
                </a:solidFill>
              </a:rPr>
              <a:t>peak</a:t>
            </a:r>
            <a:r>
              <a:rPr lang="en-US" dirty="0">
                <a:solidFill>
                  <a:srgbClr val="FF0000"/>
                </a:solidFill>
              </a:rPr>
              <a:t> </a:t>
            </a:r>
            <a:r>
              <a:rPr lang="en-US" dirty="0"/>
              <a:t>of the mountain or best solution to the problem. </a:t>
            </a:r>
            <a:endParaRPr lang="en-US" dirty="0" smtClean="0"/>
          </a:p>
          <a:p>
            <a:r>
              <a:rPr lang="en-US" dirty="0" smtClean="0"/>
              <a:t>It </a:t>
            </a:r>
            <a:r>
              <a:rPr lang="en-US" b="1" dirty="0"/>
              <a:t>terminates</a:t>
            </a:r>
            <a:r>
              <a:rPr lang="en-US" dirty="0"/>
              <a:t> when it reaches a </a:t>
            </a:r>
            <a:r>
              <a:rPr lang="en-US" b="1" dirty="0"/>
              <a:t>peak</a:t>
            </a:r>
            <a:r>
              <a:rPr lang="en-US" dirty="0"/>
              <a:t> value where no neighbor has a higher value. </a:t>
            </a:r>
            <a:endParaRPr lang="en-US" dirty="0" smtClean="0"/>
          </a:p>
          <a:p>
            <a:r>
              <a:rPr lang="en-US" dirty="0" smtClean="0"/>
              <a:t>Hill </a:t>
            </a:r>
            <a:r>
              <a:rPr lang="en-US" dirty="0"/>
              <a:t>climbing algorithm is a technique which is used for </a:t>
            </a:r>
            <a:r>
              <a:rPr lang="en-US" b="1" dirty="0"/>
              <a:t>optimizing</a:t>
            </a:r>
            <a:r>
              <a:rPr lang="en-US" dirty="0"/>
              <a:t> the </a:t>
            </a:r>
            <a:r>
              <a:rPr lang="en-US" b="1" dirty="0"/>
              <a:t>mathematical</a:t>
            </a:r>
            <a:r>
              <a:rPr lang="en-US" dirty="0"/>
              <a:t> problems. </a:t>
            </a:r>
            <a:endParaRPr lang="en-US" dirty="0" smtClean="0"/>
          </a:p>
          <a:p>
            <a:r>
              <a:rPr lang="en-US" dirty="0" smtClean="0"/>
              <a:t>One </a:t>
            </a:r>
            <a:r>
              <a:rPr lang="en-US" dirty="0"/>
              <a:t>of the widely discussed examples of Hill climbing algorithm is </a:t>
            </a:r>
            <a:r>
              <a:rPr lang="en-US" b="1" dirty="0"/>
              <a:t>Traveling-salesman</a:t>
            </a:r>
            <a:r>
              <a:rPr lang="en-US" dirty="0"/>
              <a:t> Problem in which we need to minimize the distance traveled by the salesman.</a:t>
            </a:r>
            <a:endParaRPr lang="en-IN" dirty="0"/>
          </a:p>
        </p:txBody>
      </p:sp>
    </p:spTree>
    <p:extLst>
      <p:ext uri="{BB962C8B-B14F-4D97-AF65-F5344CB8AC3E}">
        <p14:creationId xmlns:p14="http://schemas.microsoft.com/office/powerpoint/2010/main" val="16565906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Hill </a:t>
            </a:r>
            <a:r>
              <a:rPr lang="en-US" b="1" dirty="0" smtClean="0"/>
              <a:t>Climbing</a:t>
            </a:r>
            <a:endParaRPr lang="en-IN" b="1" dirty="0"/>
          </a:p>
        </p:txBody>
      </p:sp>
      <p:sp>
        <p:nvSpPr>
          <p:cNvPr id="3" name="Content Placeholder 2"/>
          <p:cNvSpPr>
            <a:spLocks noGrp="1"/>
          </p:cNvSpPr>
          <p:nvPr>
            <p:ph sz="quarter" idx="1"/>
          </p:nvPr>
        </p:nvSpPr>
        <p:spPr>
          <a:xfrm>
            <a:off x="373760" y="1484784"/>
            <a:ext cx="8590728" cy="5328592"/>
          </a:xfrm>
        </p:spPr>
        <p:txBody>
          <a:bodyPr>
            <a:normAutofit/>
          </a:bodyPr>
          <a:lstStyle/>
          <a:p>
            <a:r>
              <a:rPr lang="en-US" dirty="0"/>
              <a:t>It is also called </a:t>
            </a:r>
            <a:r>
              <a:rPr lang="en-US" b="1" dirty="0"/>
              <a:t>greedy local </a:t>
            </a:r>
            <a:r>
              <a:rPr lang="en-US" dirty="0"/>
              <a:t>search as it only looks to its good </a:t>
            </a:r>
            <a:r>
              <a:rPr lang="en-US" b="1" dirty="0"/>
              <a:t>immediate</a:t>
            </a:r>
            <a:r>
              <a:rPr lang="en-US" dirty="0"/>
              <a:t> neighbor state and not beyond that</a:t>
            </a:r>
            <a:r>
              <a:rPr lang="en-US" dirty="0" smtClean="0"/>
              <a:t>.</a:t>
            </a:r>
          </a:p>
          <a:p>
            <a:r>
              <a:rPr lang="en-US" dirty="0" smtClean="0"/>
              <a:t> </a:t>
            </a:r>
            <a:r>
              <a:rPr lang="en-US" dirty="0"/>
              <a:t>A node of hill climbing algorithm has two components which are </a:t>
            </a:r>
            <a:r>
              <a:rPr lang="en-US" b="1" dirty="0"/>
              <a:t>state</a:t>
            </a:r>
            <a:r>
              <a:rPr lang="en-US" dirty="0"/>
              <a:t> and </a:t>
            </a:r>
            <a:r>
              <a:rPr lang="en-US" b="1" dirty="0"/>
              <a:t>value</a:t>
            </a:r>
            <a:r>
              <a:rPr lang="en-US" dirty="0"/>
              <a:t>. </a:t>
            </a:r>
            <a:endParaRPr lang="en-US" dirty="0" smtClean="0"/>
          </a:p>
          <a:p>
            <a:r>
              <a:rPr lang="en-US" dirty="0" smtClean="0"/>
              <a:t>In </a:t>
            </a:r>
            <a:r>
              <a:rPr lang="en-US" dirty="0"/>
              <a:t>this algorithm, we </a:t>
            </a:r>
            <a:r>
              <a:rPr lang="en-US" b="1" dirty="0"/>
              <a:t>don't</a:t>
            </a:r>
            <a:r>
              <a:rPr lang="en-US" dirty="0"/>
              <a:t> need to maintain and handle the </a:t>
            </a:r>
            <a:r>
              <a:rPr lang="en-US" b="1" dirty="0"/>
              <a:t>search tree </a:t>
            </a:r>
            <a:r>
              <a:rPr lang="en-US" dirty="0"/>
              <a:t>or graph as it only keeps a single current state.</a:t>
            </a:r>
            <a:endParaRPr lang="en-IN" dirty="0"/>
          </a:p>
        </p:txBody>
      </p:sp>
    </p:spTree>
    <p:extLst>
      <p:ext uri="{BB962C8B-B14F-4D97-AF65-F5344CB8AC3E}">
        <p14:creationId xmlns:p14="http://schemas.microsoft.com/office/powerpoint/2010/main" val="29444704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65792"/>
            <a:ext cx="8534400" cy="758952"/>
          </a:xfrm>
        </p:spPr>
        <p:txBody>
          <a:bodyPr>
            <a:normAutofit fontScale="90000"/>
          </a:bodyPr>
          <a:lstStyle/>
          <a:p>
            <a:r>
              <a:rPr lang="en-US" b="1" dirty="0"/>
              <a:t>HC: Different regions in the state space landscape</a:t>
            </a:r>
            <a:endParaRPr lang="en-IN" b="1" dirty="0"/>
          </a:p>
        </p:txBody>
      </p:sp>
      <p:sp>
        <p:nvSpPr>
          <p:cNvPr id="3" name="Content Placeholder 2"/>
          <p:cNvSpPr>
            <a:spLocks noGrp="1"/>
          </p:cNvSpPr>
          <p:nvPr>
            <p:ph sz="quarter" idx="1"/>
          </p:nvPr>
        </p:nvSpPr>
        <p:spPr>
          <a:xfrm>
            <a:off x="301752" y="1412776"/>
            <a:ext cx="8590728" cy="5328592"/>
          </a:xfrm>
        </p:spPr>
        <p:txBody>
          <a:bodyPr>
            <a:normAutofit fontScale="92500" lnSpcReduction="10000"/>
          </a:bodyPr>
          <a:lstStyle/>
          <a:p>
            <a:r>
              <a:rPr lang="en-US" b="1" dirty="0" smtClean="0"/>
              <a:t>Local </a:t>
            </a:r>
            <a:r>
              <a:rPr lang="en-US" b="1" dirty="0"/>
              <a:t>Maximum:</a:t>
            </a:r>
            <a:r>
              <a:rPr lang="en-US" dirty="0"/>
              <a:t> Local maximum is a state which is better than its </a:t>
            </a:r>
            <a:r>
              <a:rPr lang="en-US" b="1" dirty="0"/>
              <a:t>neighbor states</a:t>
            </a:r>
            <a:r>
              <a:rPr lang="en-US" dirty="0"/>
              <a:t>, but there is also another state which is higher than it.</a:t>
            </a:r>
          </a:p>
          <a:p>
            <a:r>
              <a:rPr lang="en-US" b="1" dirty="0"/>
              <a:t>Global Maximum:</a:t>
            </a:r>
            <a:r>
              <a:rPr lang="en-US" dirty="0"/>
              <a:t> Global maximum is the best possible state of state </a:t>
            </a:r>
            <a:r>
              <a:rPr lang="en-US" b="1" dirty="0"/>
              <a:t>space landscape</a:t>
            </a:r>
            <a:r>
              <a:rPr lang="en-US" dirty="0"/>
              <a:t>. It has the highest value of objective function.</a:t>
            </a:r>
          </a:p>
          <a:p>
            <a:r>
              <a:rPr lang="en-US" b="1" dirty="0"/>
              <a:t>Current state:</a:t>
            </a:r>
            <a:r>
              <a:rPr lang="en-US" dirty="0"/>
              <a:t> It is a state in a landscape diagram where an agent is currently present.</a:t>
            </a:r>
          </a:p>
          <a:p>
            <a:r>
              <a:rPr lang="en-US" b="1" dirty="0"/>
              <a:t>Flat local maximum:</a:t>
            </a:r>
            <a:r>
              <a:rPr lang="en-US" dirty="0"/>
              <a:t> It is a flat space in the landscape where all the neighbor states of current states have the </a:t>
            </a:r>
            <a:r>
              <a:rPr lang="en-US" b="1" dirty="0"/>
              <a:t>same value</a:t>
            </a:r>
            <a:r>
              <a:rPr lang="en-US" dirty="0"/>
              <a:t>.</a:t>
            </a:r>
          </a:p>
          <a:p>
            <a:r>
              <a:rPr lang="en-US" b="1" dirty="0"/>
              <a:t>Shoulder:</a:t>
            </a:r>
            <a:r>
              <a:rPr lang="en-US" dirty="0"/>
              <a:t> It is a </a:t>
            </a:r>
            <a:r>
              <a:rPr lang="en-US" b="1" dirty="0"/>
              <a:t>plateau</a:t>
            </a:r>
            <a:r>
              <a:rPr lang="en-US" dirty="0"/>
              <a:t> region which has an uphill edge.</a:t>
            </a:r>
          </a:p>
          <a:p>
            <a:endParaRPr lang="en-IN" dirty="0"/>
          </a:p>
        </p:txBody>
      </p:sp>
    </p:spTree>
    <p:extLst>
      <p:ext uri="{BB962C8B-B14F-4D97-AF65-F5344CB8AC3E}">
        <p14:creationId xmlns:p14="http://schemas.microsoft.com/office/powerpoint/2010/main" val="71034207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260648"/>
            <a:ext cx="8534400" cy="758952"/>
          </a:xfrm>
        </p:spPr>
        <p:txBody>
          <a:bodyPr>
            <a:normAutofit/>
          </a:bodyPr>
          <a:lstStyle/>
          <a:p>
            <a:r>
              <a:rPr lang="en-US" b="1" dirty="0"/>
              <a:t>Features of Hill Climbing</a:t>
            </a:r>
            <a:endParaRPr lang="en-IN" b="1" dirty="0"/>
          </a:p>
        </p:txBody>
      </p:sp>
      <p:sp>
        <p:nvSpPr>
          <p:cNvPr id="3" name="Content Placeholder 2"/>
          <p:cNvSpPr>
            <a:spLocks noGrp="1"/>
          </p:cNvSpPr>
          <p:nvPr>
            <p:ph sz="quarter" idx="1"/>
          </p:nvPr>
        </p:nvSpPr>
        <p:spPr>
          <a:xfrm>
            <a:off x="301752" y="1412776"/>
            <a:ext cx="8590728" cy="5328592"/>
          </a:xfrm>
        </p:spPr>
        <p:txBody>
          <a:bodyPr>
            <a:normAutofit/>
          </a:bodyPr>
          <a:lstStyle/>
          <a:p>
            <a:pPr marL="0" indent="0">
              <a:buNone/>
            </a:pPr>
            <a:r>
              <a:rPr lang="en-US" dirty="0" smtClean="0"/>
              <a:t>Following </a:t>
            </a:r>
            <a:r>
              <a:rPr lang="en-US" dirty="0"/>
              <a:t>are some main features of Hill Climbing Algorithm:</a:t>
            </a:r>
          </a:p>
          <a:p>
            <a:r>
              <a:rPr lang="en-US" b="1" dirty="0"/>
              <a:t>Generate and Test variant:</a:t>
            </a:r>
            <a:r>
              <a:rPr lang="en-US" dirty="0"/>
              <a:t> Hill Climbing is the variant of Generate and Test method. The Generate and Test method produce </a:t>
            </a:r>
            <a:r>
              <a:rPr lang="en-US" b="1" dirty="0"/>
              <a:t>feedback</a:t>
            </a:r>
            <a:r>
              <a:rPr lang="en-US" dirty="0"/>
              <a:t> which helps to </a:t>
            </a:r>
            <a:r>
              <a:rPr lang="en-US" b="1" dirty="0"/>
              <a:t>decide</a:t>
            </a:r>
            <a:r>
              <a:rPr lang="en-US" dirty="0"/>
              <a:t> which </a:t>
            </a:r>
            <a:r>
              <a:rPr lang="en-US" b="1" dirty="0"/>
              <a:t>direction</a:t>
            </a:r>
            <a:r>
              <a:rPr lang="en-US" dirty="0"/>
              <a:t> to move in the search space.</a:t>
            </a:r>
          </a:p>
          <a:p>
            <a:r>
              <a:rPr lang="en-US" b="1" dirty="0"/>
              <a:t>Greedy approach:</a:t>
            </a:r>
            <a:r>
              <a:rPr lang="en-US" dirty="0"/>
              <a:t> Hill-climbing algorithm search moves in the </a:t>
            </a:r>
            <a:r>
              <a:rPr lang="en-US" b="1" dirty="0"/>
              <a:t>direction</a:t>
            </a:r>
            <a:r>
              <a:rPr lang="en-US" dirty="0"/>
              <a:t> which </a:t>
            </a:r>
            <a:r>
              <a:rPr lang="en-US" b="1" dirty="0"/>
              <a:t>optimizes</a:t>
            </a:r>
            <a:r>
              <a:rPr lang="en-US" dirty="0"/>
              <a:t> the cost.</a:t>
            </a:r>
          </a:p>
          <a:p>
            <a:r>
              <a:rPr lang="en-US" b="1" dirty="0">
                <a:solidFill>
                  <a:srgbClr val="FF0000"/>
                </a:solidFill>
              </a:rPr>
              <a:t>No backtracking:</a:t>
            </a:r>
            <a:r>
              <a:rPr lang="en-US" dirty="0">
                <a:solidFill>
                  <a:srgbClr val="FF0000"/>
                </a:solidFill>
              </a:rPr>
              <a:t> </a:t>
            </a:r>
            <a:r>
              <a:rPr lang="en-US" dirty="0"/>
              <a:t>It does not backtrack the search space, as it does not remember the previous states.</a:t>
            </a:r>
          </a:p>
          <a:p>
            <a:endParaRPr lang="en-IN" dirty="0"/>
          </a:p>
        </p:txBody>
      </p:sp>
    </p:spTree>
    <p:extLst>
      <p:ext uri="{BB962C8B-B14F-4D97-AF65-F5344CB8AC3E}">
        <p14:creationId xmlns:p14="http://schemas.microsoft.com/office/powerpoint/2010/main" val="298358116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4.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4.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5.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6.xml><?xml version="1.0" encoding="utf-8"?>
<a:theme xmlns:a="http://schemas.openxmlformats.org/drawingml/2006/main" name="1_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2032</TotalTime>
  <Words>6807</Words>
  <Application>Microsoft Office PowerPoint</Application>
  <PresentationFormat>On-screen Show (4:3)</PresentationFormat>
  <Paragraphs>653</Paragraphs>
  <Slides>114</Slides>
  <Notes>10</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114</vt:i4>
      </vt:variant>
    </vt:vector>
  </HeadingPairs>
  <TitlesOfParts>
    <vt:vector size="121" baseType="lpstr">
      <vt:lpstr>Office Theme</vt:lpstr>
      <vt:lpstr>Civic</vt:lpstr>
      <vt:lpstr>Equity</vt:lpstr>
      <vt:lpstr>Concourse</vt:lpstr>
      <vt:lpstr>Urban</vt:lpstr>
      <vt:lpstr>1_Equity</vt:lpstr>
      <vt:lpstr>Microsoft ClipArt Gallery</vt:lpstr>
      <vt:lpstr>PowerPoint Presentation</vt:lpstr>
      <vt:lpstr>Unit-I: Introduction</vt:lpstr>
      <vt:lpstr>AI  Role in Mechanical Engineering</vt:lpstr>
      <vt:lpstr>AI  Role in Mechanical Engineering</vt:lpstr>
      <vt:lpstr>PowerPoint Presentation</vt:lpstr>
      <vt:lpstr>AI  Role in Mechanical Engineering</vt:lpstr>
      <vt:lpstr>AI  Role in Mechanical Engineering</vt:lpstr>
      <vt:lpstr>AI  Role in Mechanical Engineering</vt:lpstr>
      <vt:lpstr>AI  Role in Mechanical Engineering</vt:lpstr>
      <vt:lpstr>Intelligence and Artificial Intelligence  (AI)</vt:lpstr>
      <vt:lpstr>Artificial Intelligence (AI)</vt:lpstr>
      <vt:lpstr>Artificial Intelligence (AI)</vt:lpstr>
      <vt:lpstr>Definition of AI</vt:lpstr>
      <vt:lpstr>What is AI?</vt:lpstr>
      <vt:lpstr>What is AI? </vt:lpstr>
      <vt:lpstr>PowerPoint Presentation</vt:lpstr>
      <vt:lpstr>AI, ML and Deep Learning</vt:lpstr>
      <vt:lpstr>AI, ML and Deep Learning</vt:lpstr>
      <vt:lpstr>What is Artificial Intelligence ?</vt:lpstr>
      <vt:lpstr>What is Artificial Intelligence ?</vt:lpstr>
      <vt:lpstr>What is Artificial Intelligence ?</vt:lpstr>
      <vt:lpstr>Turing Test:            Systems that act like humans</vt:lpstr>
      <vt:lpstr>Systems that act like humans</vt:lpstr>
      <vt:lpstr>PowerPoint Presentation</vt:lpstr>
      <vt:lpstr>The Total Turing Test</vt:lpstr>
      <vt:lpstr>Systems that act like humans</vt:lpstr>
      <vt:lpstr>Systems that act like humans</vt:lpstr>
      <vt:lpstr>AI problems/What can AI do today?</vt:lpstr>
      <vt:lpstr>AI problems (cont..)</vt:lpstr>
      <vt:lpstr>AI  Problems</vt:lpstr>
      <vt:lpstr>AI  Problems</vt:lpstr>
      <vt:lpstr>AI problems (cont..)</vt:lpstr>
      <vt:lpstr>AI problems (cont..)</vt:lpstr>
      <vt:lpstr>AI problems (cont..)</vt:lpstr>
      <vt:lpstr>AI problems (cont..)</vt:lpstr>
      <vt:lpstr>FYI on AI</vt:lpstr>
      <vt:lpstr>FYI on AI</vt:lpstr>
      <vt:lpstr>Disadvantage with AI</vt:lpstr>
      <vt:lpstr>FYI: Today’s AI Applications</vt:lpstr>
      <vt:lpstr>Agents &amp; Environments in AI</vt:lpstr>
      <vt:lpstr>Agents &amp; Environments in AI</vt:lpstr>
      <vt:lpstr>Agents &amp; Environments</vt:lpstr>
      <vt:lpstr>FYI: Definitions</vt:lpstr>
      <vt:lpstr>Working of Agent on Environment</vt:lpstr>
      <vt:lpstr>What is AI Agent?</vt:lpstr>
      <vt:lpstr>In other words….Agents</vt:lpstr>
      <vt:lpstr>Example: Vacuum Cleaner</vt:lpstr>
      <vt:lpstr>Example: Vacuum Cleaner</vt:lpstr>
      <vt:lpstr>A Vacuum cleaner world with just two locations</vt:lpstr>
      <vt:lpstr>Example: Vacuum Cleaner Agent</vt:lpstr>
      <vt:lpstr>Vacuum Cleaner Agent</vt:lpstr>
      <vt:lpstr>Vacuum Cleaner Agent</vt:lpstr>
      <vt:lpstr>Structure of AI Agents</vt:lpstr>
      <vt:lpstr>In other Words… Structure of AI Agents</vt:lpstr>
      <vt:lpstr>Structure of AI Agents</vt:lpstr>
      <vt:lpstr>Structure of AI Agents</vt:lpstr>
      <vt:lpstr>Types of  AI Agents </vt:lpstr>
      <vt:lpstr>Goal-Based   Agent </vt:lpstr>
      <vt:lpstr>Goal-Based   Agent </vt:lpstr>
      <vt:lpstr>Goal-Based   Agent </vt:lpstr>
      <vt:lpstr>Problem-Solving  Agents</vt:lpstr>
      <vt:lpstr>Problem-Solving  Agent</vt:lpstr>
      <vt:lpstr>Problem-Solving  Agent</vt:lpstr>
      <vt:lpstr>Problem Solving Agent</vt:lpstr>
      <vt:lpstr>Problem-Solving  Agent</vt:lpstr>
      <vt:lpstr>Problem Formulation</vt:lpstr>
      <vt:lpstr>Example:  8 puzzle </vt:lpstr>
      <vt:lpstr>Example:  8 puzzle </vt:lpstr>
      <vt:lpstr>Example:  8 puzzle </vt:lpstr>
      <vt:lpstr>Search Algorithm Technologies</vt:lpstr>
      <vt:lpstr>Search Algorithm Technologies</vt:lpstr>
      <vt:lpstr>Search Algorithm Technologies</vt:lpstr>
      <vt:lpstr>Types of search algorithms</vt:lpstr>
      <vt:lpstr>Problem Space</vt:lpstr>
      <vt:lpstr>Uninformed/Blind Search</vt:lpstr>
      <vt:lpstr>Informed  Search</vt:lpstr>
      <vt:lpstr>Informed  Search</vt:lpstr>
      <vt:lpstr>Blind Search:  Breadth-first Search</vt:lpstr>
      <vt:lpstr>Breadth-first Search</vt:lpstr>
      <vt:lpstr>Breadth-first Search</vt:lpstr>
      <vt:lpstr>Breadth-first Search</vt:lpstr>
      <vt:lpstr>Breadth-first Search</vt:lpstr>
      <vt:lpstr>Depth-first Search</vt:lpstr>
      <vt:lpstr>Depth-first Search</vt:lpstr>
      <vt:lpstr>Depth-first Search: Example</vt:lpstr>
      <vt:lpstr>Depth-first Search: Example</vt:lpstr>
      <vt:lpstr>Depth-first with Iterative Deepening</vt:lpstr>
      <vt:lpstr>Depth-first with Iterative Deepening (DFIDS): Example</vt:lpstr>
      <vt:lpstr>PowerPoint Presentation</vt:lpstr>
      <vt:lpstr>Informed / Heuristic Search</vt:lpstr>
      <vt:lpstr>Informed / Heuristic Search</vt:lpstr>
      <vt:lpstr>Hill Climbing</vt:lpstr>
      <vt:lpstr>Hill Climbing</vt:lpstr>
      <vt:lpstr>Hill Climbing</vt:lpstr>
      <vt:lpstr>Hill Climbing</vt:lpstr>
      <vt:lpstr>Hill Climbing</vt:lpstr>
      <vt:lpstr>Hill Climbing</vt:lpstr>
      <vt:lpstr>HC: Different regions in the state space landscape</vt:lpstr>
      <vt:lpstr>Features of Hill Climbing</vt:lpstr>
      <vt:lpstr>Heuristics  Function …h(n)</vt:lpstr>
      <vt:lpstr>Best-First Search</vt:lpstr>
      <vt:lpstr>Best-First Search</vt:lpstr>
      <vt:lpstr>Generic Best-First Search</vt:lpstr>
      <vt:lpstr>Generic Best-First Search</vt:lpstr>
      <vt:lpstr>Generic Best-First Search</vt:lpstr>
      <vt:lpstr>Generic Best-First Search</vt:lpstr>
      <vt:lpstr>A* Search</vt:lpstr>
      <vt:lpstr>A* Search</vt:lpstr>
      <vt:lpstr>A* Search</vt:lpstr>
      <vt:lpstr>Algorithm of A* Search</vt:lpstr>
      <vt:lpstr>A* Search: Example</vt:lpstr>
      <vt:lpstr>A* Search: Example  use f(n)= g(n) + h(n)</vt:lpstr>
      <vt:lpstr>A* Search: Example</vt:lpstr>
      <vt:lpstr>References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Dr.Vijay</dc:creator>
  <cp:lastModifiedBy>Admin</cp:lastModifiedBy>
  <cp:revision>204</cp:revision>
  <dcterms:created xsi:type="dcterms:W3CDTF">2021-03-26T06:43:56Z</dcterms:created>
  <dcterms:modified xsi:type="dcterms:W3CDTF">2023-04-06T10:20:16Z</dcterms:modified>
</cp:coreProperties>
</file>